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4.xml" ContentType="application/vnd.openxmlformats-officedocument.presentationml.notesSlid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5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6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4" r:id="rId2"/>
    <p:sldId id="265" r:id="rId3"/>
    <p:sldId id="264" r:id="rId4"/>
    <p:sldId id="266" r:id="rId5"/>
    <p:sldId id="256" r:id="rId6"/>
    <p:sldId id="259" r:id="rId7"/>
    <p:sldId id="258" r:id="rId8"/>
    <p:sldId id="261" r:id="rId9"/>
    <p:sldId id="269" r:id="rId10"/>
    <p:sldId id="260" r:id="rId11"/>
    <p:sldId id="271" r:id="rId12"/>
    <p:sldId id="272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8A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076" autoAdjust="0"/>
  </p:normalViewPr>
  <p:slideViewPr>
    <p:cSldViewPr snapToGrid="0">
      <p:cViewPr varScale="1">
        <p:scale>
          <a:sx n="150" d="100"/>
          <a:sy n="150" d="100"/>
        </p:scale>
        <p:origin x="576" y="132"/>
      </p:cViewPr>
      <p:guideLst>
        <p:guide orient="horz" pos="2183"/>
        <p:guide pos="3840"/>
      </p:guideLst>
    </p:cSldViewPr>
  </p:slideViewPr>
  <p:outlineViewPr>
    <p:cViewPr>
      <p:scale>
        <a:sx n="33" d="100"/>
        <a:sy n="33" d="100"/>
      </p:scale>
      <p:origin x="0" y="355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8172063368159218E-2"/>
          <c:y val="0.16632608177071054"/>
          <c:w val="0.77884706553056016"/>
          <c:h val="0.686247540411707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m/d/yyyy</c:formatCode>
                <c:ptCount val="3"/>
                <c:pt idx="0">
                  <c:v>44562</c:v>
                </c:pt>
                <c:pt idx="1">
                  <c:v>44927</c:v>
                </c:pt>
                <c:pt idx="2">
                  <c:v>45292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59496</c:v>
                </c:pt>
                <c:pt idx="1">
                  <c:v>57047</c:v>
                </c:pt>
                <c:pt idx="2">
                  <c:v>56730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895-4CE4-9599-3A8FAA547CA8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43997896"/>
        <c:axId val="143998288"/>
      </c:barChart>
      <c:valAx>
        <c:axId val="143998288"/>
        <c:scaling>
          <c:orientation val="minMax"/>
        </c:scaling>
        <c:delete val="1"/>
        <c:axPos val="r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43997896"/>
        <c:crosses val="max"/>
        <c:crossBetween val="between"/>
      </c:valAx>
      <c:dateAx>
        <c:axId val="143997896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43998288"/>
        <c:crosses val="autoZero"/>
        <c:auto val="1"/>
        <c:lblOffset val="100"/>
        <c:baseTimeUnit val="years"/>
      </c:date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/>
          <a:lstStyle/>
          <a:p>
            <a:pPr>
              <a:defRPr b="1"/>
            </a:pPr>
            <a:r>
              <a:rPr lang="ru-RU" b="1" dirty="0"/>
              <a:t>Включены в реестр субъектов МСП</a:t>
            </a:r>
            <a:r>
              <a:rPr lang="ru-RU" b="1" baseline="0" dirty="0"/>
              <a:t>(ед.)</a:t>
            </a:r>
          </a:p>
        </c:rich>
      </c:tx>
      <c:layout>
        <c:manualLayout>
          <c:xMode val="edge"/>
          <c:yMode val="edge"/>
          <c:x val="0.13722803629868333"/>
          <c:y val="0"/>
        </c:manualLayout>
      </c:layout>
      <c:overlay val="0"/>
      <c:spPr>
        <a:noFill/>
      </c:spPr>
    </c:title>
    <c:autoTitleDeleted val="0"/>
    <c:plotArea>
      <c:layout>
        <c:manualLayout>
          <c:layoutTarget val="inner"/>
          <c:xMode val="edge"/>
          <c:yMode val="edge"/>
          <c:x val="3.1101501329804666E-2"/>
          <c:y val="0.16653102023644797"/>
          <c:w val="0.94691908409012582"/>
          <c:h val="0.5345076712472843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Зарегистрированные субъекты МСП (ед.)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Лист1!$A$2:$A$4</c:f>
              <c:numCache>
                <c:formatCode>m/d/yyyy</c:formatCode>
                <c:ptCount val="3"/>
                <c:pt idx="0">
                  <c:v>44927</c:v>
                </c:pt>
                <c:pt idx="1">
                  <c:v>45292</c:v>
                </c:pt>
                <c:pt idx="2">
                  <c:v>45658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2201</c:v>
                </c:pt>
                <c:pt idx="1">
                  <c:v>2269</c:v>
                </c:pt>
                <c:pt idx="2">
                  <c:v>2375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564-4F19-B992-D470098F3FC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Вновь созданные субъекты МСП (ед.)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Лист1!$A$2:$A$4</c:f>
              <c:numCache>
                <c:formatCode>m/d/yyyy</c:formatCode>
                <c:ptCount val="3"/>
                <c:pt idx="0">
                  <c:v>44927</c:v>
                </c:pt>
                <c:pt idx="1">
                  <c:v>45292</c:v>
                </c:pt>
                <c:pt idx="2">
                  <c:v>45658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445</c:v>
                </c:pt>
                <c:pt idx="1">
                  <c:v>333</c:v>
                </c:pt>
                <c:pt idx="2">
                  <c:v>380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1A6-40B0-B5EA-3E1328556E13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Вновь созданные Фондом субъекты МСП (ед.)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Лист1!$A$2:$A$4</c:f>
              <c:numCache>
                <c:formatCode>m/d/yyyy</c:formatCode>
                <c:ptCount val="3"/>
                <c:pt idx="0">
                  <c:v>44927</c:v>
                </c:pt>
                <c:pt idx="1">
                  <c:v>45292</c:v>
                </c:pt>
                <c:pt idx="2">
                  <c:v>45658</c:v>
                </c:pt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41</c:v>
                </c:pt>
                <c:pt idx="1">
                  <c:v>144</c:v>
                </c:pt>
                <c:pt idx="2">
                  <c:v>116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1A6-40B0-B5EA-3E1328556E1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43994368"/>
        <c:axId val="143995936"/>
      </c:barChart>
      <c:valAx>
        <c:axId val="143995936"/>
        <c:scaling>
          <c:orientation val="minMax"/>
        </c:scaling>
        <c:delete val="1"/>
        <c:axPos val="r"/>
        <c:numFmt formatCode="General" sourceLinked="0"/>
        <c:majorTickMark val="none"/>
        <c:minorTickMark val="none"/>
        <c:tickLblPos val="nextTo"/>
        <c:crossAx val="143994368"/>
        <c:crosses val="max"/>
        <c:crossBetween val="between"/>
      </c:valAx>
      <c:dateAx>
        <c:axId val="143994368"/>
        <c:scaling>
          <c:orientation val="minMax"/>
        </c:scaling>
        <c:delete val="0"/>
        <c:axPos val="b"/>
        <c:numFmt formatCode="m/d/yyyy" sourceLinked="1"/>
        <c:majorTickMark val="none"/>
        <c:minorTickMark val="none"/>
        <c:tickLblPos val="nextTo"/>
        <c:txPr>
          <a:bodyPr rot="-60000000" vert="horz"/>
          <a:lstStyle/>
          <a:p>
            <a:pPr>
              <a:defRPr sz="1600"/>
            </a:pPr>
            <a:endParaRPr lang="ru-RU"/>
          </a:p>
        </c:txPr>
        <c:crossAx val="143995936"/>
        <c:crosses val="autoZero"/>
        <c:auto val="1"/>
        <c:lblOffset val="100"/>
        <c:baseTimeUnit val="years"/>
      </c:dateAx>
    </c:plotArea>
    <c:legend>
      <c:legendPos val="b"/>
      <c:layout>
        <c:manualLayout>
          <c:xMode val="edge"/>
          <c:yMode val="edge"/>
          <c:x val="0.1322196290337902"/>
          <c:y val="0.79444261384416848"/>
          <c:w val="0.76487193166720024"/>
          <c:h val="0.20555734043707047"/>
        </c:manualLayout>
      </c:layout>
      <c:overlay val="0"/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/>
          <a:lstStyle/>
          <a:p>
            <a:pPr>
              <a:defRPr sz="2000" b="1"/>
            </a:pPr>
            <a:r>
              <a:rPr lang="ru-RU" sz="2000" b="1" dirty="0"/>
              <a:t>Зарегистрированные</a:t>
            </a:r>
            <a:r>
              <a:rPr lang="ru-RU" sz="2000" b="1" baseline="0" dirty="0"/>
              <a:t> </a:t>
            </a:r>
            <a:r>
              <a:rPr lang="ru-RU" sz="2000" b="1" baseline="0" dirty="0" err="1"/>
              <a:t>самозанятые</a:t>
            </a:r>
            <a:r>
              <a:rPr lang="ru-RU" sz="2000" b="1" baseline="0" dirty="0"/>
              <a:t> (ед.)</a:t>
            </a:r>
          </a:p>
        </c:rich>
      </c:tx>
      <c:layout>
        <c:manualLayout>
          <c:xMode val="edge"/>
          <c:yMode val="edge"/>
          <c:x val="0.10428785142233089"/>
          <c:y val="1.0954848771331764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2.6540457954937077E-2"/>
          <c:y val="9.6092138041445563E-2"/>
          <c:w val="0.94691908409012582"/>
          <c:h val="0.6049465522547833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зарегистрированных самозанятых (ед.)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Лист1!$A$4:$A$4</c:f>
              <c:numCache>
                <c:formatCode>m/d/yyyy</c:formatCode>
                <c:ptCount val="1"/>
                <c:pt idx="0">
                  <c:v>45658</c:v>
                </c:pt>
              </c:numCache>
            </c:numRef>
          </c:cat>
          <c:val>
            <c:numRef>
              <c:f>Лист1!$B$4:$B$4</c:f>
              <c:numCache>
                <c:formatCode>General</c:formatCode>
                <c:ptCount val="1"/>
                <c:pt idx="0">
                  <c:v>4486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564-4F19-B992-D470098F3FC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Вновь созданные Фондом (ед.)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Лист1!$A$4:$A$4</c:f>
              <c:numCache>
                <c:formatCode>m/d/yyyy</c:formatCode>
                <c:ptCount val="1"/>
                <c:pt idx="0">
                  <c:v>45658</c:v>
                </c:pt>
              </c:numCache>
            </c:numRef>
          </c:cat>
          <c:val>
            <c:numRef>
              <c:f>Лист1!$C$4:$C$4</c:f>
              <c:numCache>
                <c:formatCode>General</c:formatCode>
                <c:ptCount val="1"/>
                <c:pt idx="0">
                  <c:v>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E08-49C2-B91D-B0D8A94640D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43992800"/>
        <c:axId val="143991624"/>
      </c:barChart>
      <c:valAx>
        <c:axId val="143991624"/>
        <c:scaling>
          <c:orientation val="minMax"/>
        </c:scaling>
        <c:delete val="1"/>
        <c:axPos val="r"/>
        <c:numFmt formatCode="General" sourceLinked="0"/>
        <c:majorTickMark val="none"/>
        <c:minorTickMark val="none"/>
        <c:tickLblPos val="nextTo"/>
        <c:crossAx val="143992800"/>
        <c:crosses val="max"/>
        <c:crossBetween val="between"/>
      </c:valAx>
      <c:dateAx>
        <c:axId val="143992800"/>
        <c:scaling>
          <c:orientation val="minMax"/>
        </c:scaling>
        <c:delete val="0"/>
        <c:axPos val="b"/>
        <c:numFmt formatCode="m/d/yyyy" sourceLinked="1"/>
        <c:majorTickMark val="none"/>
        <c:minorTickMark val="none"/>
        <c:tickLblPos val="nextTo"/>
        <c:txPr>
          <a:bodyPr rot="-60000000" vert="horz"/>
          <a:lstStyle/>
          <a:p>
            <a:pPr>
              <a:defRPr sz="1400"/>
            </a:pPr>
            <a:endParaRPr lang="ru-RU"/>
          </a:p>
        </c:txPr>
        <c:crossAx val="143991624"/>
        <c:crosses val="autoZero"/>
        <c:auto val="1"/>
        <c:lblOffset val="100"/>
        <c:baseTimeUnit val="years"/>
      </c:dateAx>
    </c:plotArea>
    <c:legend>
      <c:legendPos val="b"/>
      <c:layout>
        <c:manualLayout>
          <c:xMode val="edge"/>
          <c:yMode val="edge"/>
          <c:x val="0.19726432044306755"/>
          <c:y val="0.79047773491681206"/>
          <c:w val="0.63233466995633192"/>
          <c:h val="0.20952226508318783"/>
        </c:manualLayout>
      </c:layout>
      <c:overlay val="0"/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Количество оказанных услуг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Платные услуги (ед.)</c:v>
                </c:pt>
              </c:strCache>
            </c:strRef>
          </c:tx>
          <c:spPr>
            <a:solidFill>
              <a:schemeClr val="accent6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139</c:v>
                </c:pt>
                <c:pt idx="1">
                  <c:v>155</c:v>
                </c:pt>
                <c:pt idx="2">
                  <c:v>185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BB0-41D9-B855-28F926A8FD5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Бесплатные услуги (ед.)</c:v>
                </c:pt>
              </c:strCache>
            </c:strRef>
          </c:tx>
          <c:spPr>
            <a:solidFill>
              <a:srgbClr val="FF0000">
                <a:alpha val="85000"/>
              </a:srgb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3952</c:v>
                </c:pt>
                <c:pt idx="1">
                  <c:v>5498</c:v>
                </c:pt>
                <c:pt idx="2">
                  <c:v>6239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BB0-41D9-B855-28F926A8FD5A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Общее количество получаталей поддержки (ед.)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4485</c:v>
                </c:pt>
                <c:pt idx="1">
                  <c:v>7146</c:v>
                </c:pt>
                <c:pt idx="2">
                  <c:v>7889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3EB-42DF-BA29-E46CC47708A4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Субъекты МСП - получатели поддержки (ед.)</c:v>
                </c:pt>
              </c:strCache>
            </c:strRef>
          </c:tx>
          <c:spPr>
            <a:solidFill>
              <a:schemeClr val="accent2">
                <a:lumMod val="60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Лист1!$E$2:$E$4</c:f>
              <c:numCache>
                <c:formatCode>General</c:formatCode>
                <c:ptCount val="3"/>
                <c:pt idx="0">
                  <c:v>774</c:v>
                </c:pt>
                <c:pt idx="1">
                  <c:v>4397</c:v>
                </c:pt>
                <c:pt idx="2">
                  <c:v>4686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3EB-42DF-BA29-E46CC47708A4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44618424"/>
        <c:axId val="144614896"/>
      </c:barChart>
      <c:catAx>
        <c:axId val="1446184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44614896"/>
        <c:crosses val="autoZero"/>
        <c:auto val="1"/>
        <c:lblAlgn val="ctr"/>
        <c:lblOffset val="100"/>
        <c:noMultiLvlLbl val="0"/>
      </c:catAx>
      <c:valAx>
        <c:axId val="144614896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446184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Количество выданных микрозаймов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Выданные в текущем году (ед.)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39</c:v>
                </c:pt>
                <c:pt idx="1">
                  <c:v>35</c:v>
                </c:pt>
                <c:pt idx="2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789-4673-A906-8D0F34F6A035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Действующие микрозаймы (ед.)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79</c:v>
                </c:pt>
                <c:pt idx="1">
                  <c:v>71</c:v>
                </c:pt>
                <c:pt idx="2">
                  <c:v>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789-4673-A906-8D0F34F6A03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43996720"/>
        <c:axId val="143993192"/>
      </c:barChart>
      <c:catAx>
        <c:axId val="1439967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43993192"/>
        <c:crosses val="autoZero"/>
        <c:auto val="1"/>
        <c:lblAlgn val="ctr"/>
        <c:lblOffset val="100"/>
        <c:noMultiLvlLbl val="1"/>
      </c:catAx>
      <c:valAx>
        <c:axId val="14399319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43996720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2400" dirty="0">
                <a:solidFill>
                  <a:schemeClr val="tx1"/>
                </a:solidFill>
              </a:rPr>
              <a:t>Обучающие тренинги, организованные и проведённые Фондом</a:t>
            </a:r>
          </a:p>
        </c:rich>
      </c:tx>
      <c:layout>
        <c:manualLayout>
          <c:xMode val="edge"/>
          <c:yMode val="edge"/>
          <c:x val="0.12240624999999999"/>
          <c:y val="1.406249913493484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мероприятий (ед.)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19</c:v>
                </c:pt>
                <c:pt idx="1">
                  <c:v>22</c:v>
                </c:pt>
                <c:pt idx="2">
                  <c:v>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166-4E84-A5EB-A569B01ECB70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Количество обученных (ед.)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281</c:v>
                </c:pt>
                <c:pt idx="1">
                  <c:v>361</c:v>
                </c:pt>
                <c:pt idx="2">
                  <c:v>417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166-4E84-A5EB-A569B01ECB70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43994760"/>
        <c:axId val="143997112"/>
      </c:barChart>
      <c:catAx>
        <c:axId val="143994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43997112"/>
        <c:crosses val="autoZero"/>
        <c:auto val="1"/>
        <c:lblAlgn val="ctr"/>
        <c:lblOffset val="100"/>
        <c:noMultiLvlLbl val="0"/>
      </c:catAx>
      <c:valAx>
        <c:axId val="143997112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43994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9A5DBF-C9C7-44FD-A40A-CFE5C0D9DBE2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080D6E-2B26-4411-A69E-15A59ABD28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0797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19898-80FC-4DDB-84A8-DCB63BC5872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3515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19898-80FC-4DDB-84A8-DCB63BC5872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1861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19898-80FC-4DDB-84A8-DCB63BC5872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18611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19898-80FC-4DDB-84A8-DCB63BC5872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81065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80D6E-2B26-4411-A69E-15A59ABD28F8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10873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80D6E-2B26-4411-A69E-15A59ABD28F8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62789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80D6E-2B26-4411-A69E-15A59ABD28F8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646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2241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6292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3415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8280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9972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2445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2877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1069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8987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9134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9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485E9-F3BC-4BC3-90CE-81918CB7AB26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1240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e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DB5CE9A0-1A08-425B-BB5A-34B32A4C5F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017511" cy="6858000"/>
          </a:xfrm>
          <a:prstGeom prst="rect">
            <a:avLst/>
          </a:prstGeom>
        </p:spPr>
      </p:pic>
      <p:sp>
        <p:nvSpPr>
          <p:cNvPr id="6" name="object 2">
            <a:extLst>
              <a:ext uri="{FF2B5EF4-FFF2-40B4-BE49-F238E27FC236}">
                <a16:creationId xmlns:a16="http://schemas.microsoft.com/office/drawing/2014/main" id="{9D85B5F0-F4EF-4E60-84A0-B5E2EBFAD905}"/>
              </a:ext>
            </a:extLst>
          </p:cNvPr>
          <p:cNvSpPr txBox="1"/>
          <p:nvPr/>
        </p:nvSpPr>
        <p:spPr>
          <a:xfrm>
            <a:off x="10334241" y="1520028"/>
            <a:ext cx="1305309" cy="377643"/>
          </a:xfrm>
          <a:prstGeom prst="rect">
            <a:avLst/>
          </a:prstGeom>
          <a:solidFill>
            <a:srgbClr val="F08A25"/>
          </a:solidFill>
        </p:spPr>
        <p:txBody>
          <a:bodyPr vert="horz" wrap="square" lIns="0" tIns="69191" rIns="0" bIns="0" rtlCol="0">
            <a:spAutoFit/>
          </a:bodyPr>
          <a:lstStyle/>
          <a:p>
            <a:pPr marL="319879">
              <a:spcBef>
                <a:spcPts val="545"/>
              </a:spcBef>
            </a:pPr>
            <a:endParaRPr sz="2000" dirty="0">
              <a:latin typeface="Gill Sans MT"/>
              <a:cs typeface="Gill Sans MT"/>
            </a:endParaRPr>
          </a:p>
        </p:txBody>
      </p:sp>
      <p:sp>
        <p:nvSpPr>
          <p:cNvPr id="7" name="object 3">
            <a:extLst>
              <a:ext uri="{FF2B5EF4-FFF2-40B4-BE49-F238E27FC236}">
                <a16:creationId xmlns:a16="http://schemas.microsoft.com/office/drawing/2014/main" id="{5D6C6D45-5977-4CCB-A924-A6B1E19D2B28}"/>
              </a:ext>
            </a:extLst>
          </p:cNvPr>
          <p:cNvSpPr txBox="1"/>
          <p:nvPr/>
        </p:nvSpPr>
        <p:spPr>
          <a:xfrm>
            <a:off x="7386320" y="2082102"/>
            <a:ext cx="4253230" cy="626649"/>
          </a:xfrm>
          <a:prstGeom prst="rect">
            <a:avLst/>
          </a:prstGeom>
        </p:spPr>
        <p:txBody>
          <a:bodyPr vert="horz" wrap="square" lIns="0" tIns="10989" rIns="0" bIns="0" rtlCol="0">
            <a:spAutoFit/>
          </a:bodyPr>
          <a:lstStyle/>
          <a:p>
            <a:pPr marL="8139">
              <a:spcBef>
                <a:spcPts val="87"/>
              </a:spcBef>
            </a:pPr>
            <a:r>
              <a:rPr sz="4000" spc="26" dirty="0">
                <a:solidFill>
                  <a:srgbClr val="252E4A"/>
                </a:solidFill>
                <a:latin typeface="Arial"/>
                <a:cs typeface="Arial"/>
              </a:rPr>
              <a:t>ГОДОВОЙ</a:t>
            </a:r>
            <a:r>
              <a:rPr sz="4000" spc="-179" dirty="0">
                <a:solidFill>
                  <a:srgbClr val="252E4A"/>
                </a:solidFill>
                <a:latin typeface="Arial"/>
                <a:cs typeface="Arial"/>
              </a:rPr>
              <a:t> </a:t>
            </a:r>
            <a:r>
              <a:rPr sz="4000" spc="-90" dirty="0">
                <a:solidFill>
                  <a:srgbClr val="252E4A"/>
                </a:solidFill>
                <a:latin typeface="Arial"/>
                <a:cs typeface="Arial"/>
              </a:rPr>
              <a:t>ОТЧЕТ</a:t>
            </a:r>
            <a:endParaRPr sz="4000" dirty="0">
              <a:latin typeface="Arial"/>
              <a:cs typeface="Arial"/>
            </a:endParaRP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FF46D660-C51B-43ED-BCC1-5B138017F21B}"/>
              </a:ext>
            </a:extLst>
          </p:cNvPr>
          <p:cNvSpPr txBox="1"/>
          <p:nvPr/>
        </p:nvSpPr>
        <p:spPr>
          <a:xfrm>
            <a:off x="4775200" y="2789932"/>
            <a:ext cx="6864350" cy="1147750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530"/>
              </a:spcBef>
            </a:pPr>
            <a:r>
              <a:rPr lang="ru-RU" sz="2200" spc="90" dirty="0">
                <a:solidFill>
                  <a:srgbClr val="26324A"/>
                </a:solidFill>
                <a:latin typeface="Arial"/>
                <a:cs typeface="Arial"/>
              </a:rPr>
              <a:t>Микрокредитная компания </a:t>
            </a:r>
          </a:p>
          <a:p>
            <a:pPr marR="5080" algn="r">
              <a:lnSpc>
                <a:spcPct val="100000"/>
              </a:lnSpc>
              <a:spcBef>
                <a:spcPts val="530"/>
              </a:spcBef>
            </a:pPr>
            <a:r>
              <a:rPr lang="ru-RU" sz="2200" spc="90" dirty="0">
                <a:solidFill>
                  <a:srgbClr val="26324A"/>
                </a:solidFill>
                <a:latin typeface="Arial"/>
                <a:cs typeface="Arial"/>
              </a:rPr>
              <a:t>«Фонд развития и поддержки малого, среднего бизнеса Приозерского муниципального района»</a:t>
            </a:r>
            <a:endParaRPr lang="ru-RU" sz="2200" dirty="0">
              <a:latin typeface="Arial"/>
              <a:cs typeface="Arial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2AC85733-B27F-4190-8846-10BC8CDB208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83" t="4796" b="19858"/>
          <a:stretch/>
        </p:blipFill>
        <p:spPr>
          <a:xfrm>
            <a:off x="1240283" y="5216325"/>
            <a:ext cx="1663255" cy="123723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8434805-B54E-4509-B9DE-9B919A96C7A1}"/>
              </a:ext>
            </a:extLst>
          </p:cNvPr>
          <p:cNvSpPr/>
          <p:nvPr/>
        </p:nvSpPr>
        <p:spPr>
          <a:xfrm>
            <a:off x="859156" y="5763942"/>
            <a:ext cx="65404" cy="823981"/>
          </a:xfrm>
          <a:prstGeom prst="rect">
            <a:avLst/>
          </a:prstGeom>
          <a:solidFill>
            <a:srgbClr val="F08A25"/>
          </a:solidFill>
          <a:ln>
            <a:solidFill>
              <a:srgbClr val="F08A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E8636A81-2E54-4DF0-98B1-27965BB590B5}"/>
              </a:ext>
            </a:extLst>
          </p:cNvPr>
          <p:cNvSpPr/>
          <p:nvPr/>
        </p:nvSpPr>
        <p:spPr>
          <a:xfrm rot="5400000">
            <a:off x="6490577" y="913280"/>
            <a:ext cx="70002" cy="11332844"/>
          </a:xfrm>
          <a:prstGeom prst="rect">
            <a:avLst/>
          </a:prstGeom>
          <a:solidFill>
            <a:srgbClr val="F08A25"/>
          </a:solidFill>
          <a:ln>
            <a:solidFill>
              <a:srgbClr val="F08A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94495F5-1965-4F5C-872E-A05ED1DC9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3330" y="5256937"/>
            <a:ext cx="2469899" cy="101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B687040-5CF6-41B0-9E0D-A6479B5AA3AB}"/>
              </a:ext>
            </a:extLst>
          </p:cNvPr>
          <p:cNvSpPr txBox="1"/>
          <p:nvPr/>
        </p:nvSpPr>
        <p:spPr>
          <a:xfrm>
            <a:off x="10504891" y="1478016"/>
            <a:ext cx="964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2024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44352" y="5216325"/>
            <a:ext cx="1603387" cy="1237232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7008469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lvl="0" indent="0" algn="ctr">
              <a:buNone/>
            </a:pPr>
            <a:endParaRPr lang="ru-RU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  <a:p>
            <a:pPr marL="0" lvl="0" indent="0" algn="ctr">
              <a:buNone/>
            </a:pPr>
            <a:endParaRPr lang="ru-RU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  <a:p>
            <a:pPr marL="0" indent="0">
              <a:buNone/>
            </a:pP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588021821"/>
              </p:ext>
            </p:extLst>
          </p:nvPr>
        </p:nvGraphicFramePr>
        <p:xfrm>
          <a:off x="651353" y="1397906"/>
          <a:ext cx="7553194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Рисунок 7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52"/>
          <a:stretch/>
        </p:blipFill>
        <p:spPr bwMode="auto">
          <a:xfrm>
            <a:off x="8204545" y="29891"/>
            <a:ext cx="3544167" cy="146303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1543866" y="1492926"/>
            <a:ext cx="5768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Приозерский район (чел.)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51352" y="5704706"/>
            <a:ext cx="7553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Данные ПЕТРОСТАТА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51352" y="599271"/>
            <a:ext cx="50609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ЧИСЛЕННОСТЬ НАСЕЛЕНИЯ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3346" y="1559491"/>
            <a:ext cx="345186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65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lvl="0" indent="0" algn="ctr">
              <a:buNone/>
            </a:pPr>
            <a:endParaRPr lang="ru-RU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  <a:p>
            <a:pPr marL="0" lvl="0" indent="0" algn="ctr">
              <a:buNone/>
            </a:pPr>
            <a:endParaRPr lang="ru-RU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651353" y="6196783"/>
            <a:ext cx="105970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Количество субъектов МСП, </a:t>
            </a:r>
            <a:r>
              <a:rPr lang="ru-RU" sz="2400" b="1" dirty="0" err="1">
                <a:solidFill>
                  <a:srgbClr val="FF0000"/>
                </a:solidFill>
              </a:rPr>
              <a:t>самозанятых</a:t>
            </a:r>
            <a:r>
              <a:rPr lang="ru-RU" sz="2400" b="1" dirty="0">
                <a:solidFill>
                  <a:srgbClr val="FF0000"/>
                </a:solidFill>
              </a:rPr>
              <a:t> (по данным ФНС)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51353" y="469020"/>
            <a:ext cx="3685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ПОКАЗАТЕЛИ  МСП</a:t>
            </a:r>
          </a:p>
        </p:txBody>
      </p:sp>
      <p:graphicFrame>
        <p:nvGraphicFramePr>
          <p:cNvPr id="9" name="Объект 4">
            <a:extLst>
              <a:ext uri="{FF2B5EF4-FFF2-40B4-BE49-F238E27FC236}">
                <a16:creationId xmlns:a16="http://schemas.microsoft.com/office/drawing/2014/main" id="{81D5790E-09CC-43B3-AF3D-D20AD355752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06541376"/>
              </p:ext>
            </p:extLst>
          </p:nvPr>
        </p:nvGraphicFramePr>
        <p:xfrm>
          <a:off x="381000" y="1311300"/>
          <a:ext cx="5568863" cy="48680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Объект 4">
            <a:extLst>
              <a:ext uri="{FF2B5EF4-FFF2-40B4-BE49-F238E27FC236}">
                <a16:creationId xmlns:a16="http://schemas.microsoft.com/office/drawing/2014/main" id="{81D5790E-09CC-43B3-AF3D-D20AD355752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22243568"/>
              </p:ext>
            </p:extLst>
          </p:nvPr>
        </p:nvGraphicFramePr>
        <p:xfrm>
          <a:off x="6204155" y="1421915"/>
          <a:ext cx="5726621" cy="4637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9A9B8D5-B8F0-44AE-BC50-BB20F3BB4967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52"/>
          <a:stretch/>
        </p:blipFill>
        <p:spPr bwMode="auto">
          <a:xfrm>
            <a:off x="8204545" y="29891"/>
            <a:ext cx="3544167" cy="14630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309117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Группа 14">
            <a:extLst>
              <a:ext uri="{FF2B5EF4-FFF2-40B4-BE49-F238E27FC236}">
                <a16:creationId xmlns:a16="http://schemas.microsoft.com/office/drawing/2014/main" id="{ACD4A07D-CE59-4F4E-8BFE-3D7FBD735D4F}"/>
              </a:ext>
            </a:extLst>
          </p:cNvPr>
          <p:cNvGrpSpPr>
            <a:grpSpLocks/>
          </p:cNvGrpSpPr>
          <p:nvPr/>
        </p:nvGrpSpPr>
        <p:grpSpPr bwMode="auto">
          <a:xfrm rot="18638518">
            <a:off x="4504527" y="3916268"/>
            <a:ext cx="1176659" cy="1772827"/>
            <a:chOff x="4289377" y="1851949"/>
            <a:chExt cx="1284790" cy="1132499"/>
          </a:xfrm>
        </p:grpSpPr>
        <p:cxnSp>
          <p:nvCxnSpPr>
            <p:cNvPr id="68" name="Прямая соединительная линия 67">
              <a:extLst>
                <a:ext uri="{FF2B5EF4-FFF2-40B4-BE49-F238E27FC236}">
                  <a16:creationId xmlns:a16="http://schemas.microsoft.com/office/drawing/2014/main" id="{8ECC5BB1-EF27-440B-9EBD-EDC58F1E797F}"/>
                </a:ext>
              </a:extLst>
            </p:cNvPr>
            <p:cNvCxnSpPr/>
            <p:nvPr/>
          </p:nvCxnSpPr>
          <p:spPr>
            <a:xfrm>
              <a:off x="4289377" y="1851949"/>
              <a:ext cx="509963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Прямая соединительная линия 68">
              <a:extLst>
                <a:ext uri="{FF2B5EF4-FFF2-40B4-BE49-F238E27FC236}">
                  <a16:creationId xmlns:a16="http://schemas.microsoft.com/office/drawing/2014/main" id="{9F421ACB-8AF8-46EF-93D2-342915F7368B}"/>
                </a:ext>
              </a:extLst>
            </p:cNvPr>
            <p:cNvCxnSpPr/>
            <p:nvPr/>
          </p:nvCxnSpPr>
          <p:spPr>
            <a:xfrm>
              <a:off x="4799340" y="1851949"/>
              <a:ext cx="774827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" name="Группа 14">
            <a:extLst>
              <a:ext uri="{FF2B5EF4-FFF2-40B4-BE49-F238E27FC236}">
                <a16:creationId xmlns:a16="http://schemas.microsoft.com/office/drawing/2014/main" id="{FE5354A4-1E48-40A5-8173-98610EB1232F}"/>
              </a:ext>
            </a:extLst>
          </p:cNvPr>
          <p:cNvGrpSpPr>
            <a:grpSpLocks/>
          </p:cNvGrpSpPr>
          <p:nvPr/>
        </p:nvGrpSpPr>
        <p:grpSpPr bwMode="auto">
          <a:xfrm rot="17550532">
            <a:off x="4581619" y="4633697"/>
            <a:ext cx="1176659" cy="1772827"/>
            <a:chOff x="4289377" y="1851949"/>
            <a:chExt cx="1284790" cy="1132499"/>
          </a:xfrm>
        </p:grpSpPr>
        <p:cxnSp>
          <p:nvCxnSpPr>
            <p:cNvPr id="64" name="Прямая соединительная линия 63">
              <a:extLst>
                <a:ext uri="{FF2B5EF4-FFF2-40B4-BE49-F238E27FC236}">
                  <a16:creationId xmlns:a16="http://schemas.microsoft.com/office/drawing/2014/main" id="{FE919FCC-0550-489C-8CE1-D1CF1D5D1A9F}"/>
                </a:ext>
              </a:extLst>
            </p:cNvPr>
            <p:cNvCxnSpPr/>
            <p:nvPr/>
          </p:nvCxnSpPr>
          <p:spPr>
            <a:xfrm>
              <a:off x="4289377" y="1851949"/>
              <a:ext cx="509963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Прямая соединительная линия 64">
              <a:extLst>
                <a:ext uri="{FF2B5EF4-FFF2-40B4-BE49-F238E27FC236}">
                  <a16:creationId xmlns:a16="http://schemas.microsoft.com/office/drawing/2014/main" id="{D73E1D53-C6A8-483B-B7DA-274DD4417D60}"/>
                </a:ext>
              </a:extLst>
            </p:cNvPr>
            <p:cNvCxnSpPr/>
            <p:nvPr/>
          </p:nvCxnSpPr>
          <p:spPr>
            <a:xfrm>
              <a:off x="4799340" y="1851949"/>
              <a:ext cx="774827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8180" y="501529"/>
            <a:ext cx="6737745" cy="452859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ru-RU" sz="2800" dirty="0">
                <a:solidFill>
                  <a:srgbClr val="FF0000"/>
                </a:solidFill>
                <a:ea typeface="+mn-ea"/>
                <a:cs typeface="+mn-cs"/>
              </a:rPr>
              <a:t/>
            </a:r>
            <a:br>
              <a:rPr lang="ru-RU" sz="2800" dirty="0">
                <a:solidFill>
                  <a:srgbClr val="FF0000"/>
                </a:solidFill>
                <a:ea typeface="+mn-ea"/>
                <a:cs typeface="+mn-cs"/>
              </a:rPr>
            </a:br>
            <a:r>
              <a:rPr lang="ru-RU" sz="3100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УСЛУГИ МКК «ФОНД РАЗВИТИЯ БИЗНЕСА»</a:t>
            </a:r>
            <a:br>
              <a:rPr lang="ru-RU" sz="3100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lang="ru-RU" sz="3100" b="1" dirty="0">
              <a:latin typeface="+mn-lt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4442341" y="4452948"/>
            <a:ext cx="389203" cy="0"/>
          </a:xfrm>
          <a:prstGeom prst="line">
            <a:avLst/>
          </a:prstGeom>
          <a:ln>
            <a:solidFill>
              <a:srgbClr val="5622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3407461" y="5149982"/>
            <a:ext cx="1424083" cy="117953"/>
          </a:xfrm>
          <a:prstGeom prst="line">
            <a:avLst/>
          </a:prstGeom>
          <a:ln>
            <a:solidFill>
              <a:srgbClr val="5622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7467261" y="5138459"/>
            <a:ext cx="387392" cy="0"/>
          </a:xfrm>
          <a:prstGeom prst="line">
            <a:avLst/>
          </a:prstGeom>
          <a:ln>
            <a:solidFill>
              <a:srgbClr val="5622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Группа 14"/>
          <p:cNvGrpSpPr>
            <a:grpSpLocks/>
          </p:cNvGrpSpPr>
          <p:nvPr/>
        </p:nvGrpSpPr>
        <p:grpSpPr bwMode="auto">
          <a:xfrm>
            <a:off x="4069433" y="2361664"/>
            <a:ext cx="1562241" cy="1948713"/>
            <a:chOff x="4289377" y="1851949"/>
            <a:chExt cx="1284790" cy="1132499"/>
          </a:xfrm>
        </p:grpSpPr>
        <p:cxnSp>
          <p:nvCxnSpPr>
            <p:cNvPr id="9" name="Прямая соединительная линия 8"/>
            <p:cNvCxnSpPr/>
            <p:nvPr/>
          </p:nvCxnSpPr>
          <p:spPr>
            <a:xfrm>
              <a:off x="4289377" y="1851949"/>
              <a:ext cx="509963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Прямая соединительная линия 9"/>
            <p:cNvCxnSpPr/>
            <p:nvPr/>
          </p:nvCxnSpPr>
          <p:spPr>
            <a:xfrm>
              <a:off x="4799340" y="1851949"/>
              <a:ext cx="774827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Группа 15"/>
          <p:cNvGrpSpPr>
            <a:grpSpLocks/>
          </p:cNvGrpSpPr>
          <p:nvPr/>
        </p:nvGrpSpPr>
        <p:grpSpPr bwMode="auto">
          <a:xfrm>
            <a:off x="4482703" y="3443213"/>
            <a:ext cx="1040891" cy="1003785"/>
            <a:chOff x="4289377" y="1851949"/>
            <a:chExt cx="1284790" cy="1132499"/>
          </a:xfrm>
        </p:grpSpPr>
        <p:cxnSp>
          <p:nvCxnSpPr>
            <p:cNvPr id="12" name="Прямая соединительная линия 11"/>
            <p:cNvCxnSpPr/>
            <p:nvPr/>
          </p:nvCxnSpPr>
          <p:spPr>
            <a:xfrm>
              <a:off x="4289377" y="1851949"/>
              <a:ext cx="509447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>
              <a:off x="4798824" y="1851949"/>
              <a:ext cx="775343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Группа 22"/>
          <p:cNvGrpSpPr>
            <a:grpSpLocks/>
          </p:cNvGrpSpPr>
          <p:nvPr/>
        </p:nvGrpSpPr>
        <p:grpSpPr bwMode="auto">
          <a:xfrm flipH="1">
            <a:off x="6683426" y="2482821"/>
            <a:ext cx="1140455" cy="1827552"/>
            <a:chOff x="4289377" y="1851949"/>
            <a:chExt cx="1284790" cy="1132499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>
              <a:off x="4289377" y="1851949"/>
              <a:ext cx="509837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4799214" y="1851949"/>
              <a:ext cx="774953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Прямоугольник 16"/>
          <p:cNvSpPr/>
          <p:nvPr/>
        </p:nvSpPr>
        <p:spPr>
          <a:xfrm>
            <a:off x="5332222" y="4223964"/>
            <a:ext cx="2265377" cy="1443031"/>
          </a:xfrm>
          <a:prstGeom prst="rect">
            <a:avLst/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155" tIns="40078" rIns="80155" bIns="40078" anchor="ctr">
            <a:normAutofit/>
          </a:bodyPr>
          <a:lstStyle/>
          <a:p>
            <a:pPr algn="ctr" defTabSz="400777">
              <a:defRPr/>
            </a:pPr>
            <a:endParaRPr lang="ru-RU" sz="1200">
              <a:solidFill>
                <a:prstClr val="white"/>
              </a:solidFill>
            </a:endParaRPr>
          </a:p>
        </p:txBody>
      </p:sp>
      <p:grpSp>
        <p:nvGrpSpPr>
          <p:cNvPr id="18" name="Группа 21"/>
          <p:cNvGrpSpPr>
            <a:grpSpLocks/>
          </p:cNvGrpSpPr>
          <p:nvPr/>
        </p:nvGrpSpPr>
        <p:grpSpPr bwMode="auto">
          <a:xfrm>
            <a:off x="217532" y="2047254"/>
            <a:ext cx="3467104" cy="846637"/>
            <a:chOff x="962671" y="1615893"/>
            <a:chExt cx="4901292" cy="1064275"/>
          </a:xfrm>
        </p:grpSpPr>
        <p:grpSp>
          <p:nvGrpSpPr>
            <p:cNvPr id="19" name="Группа 8"/>
            <p:cNvGrpSpPr>
              <a:grpSpLocks/>
            </p:cNvGrpSpPr>
            <p:nvPr/>
          </p:nvGrpSpPr>
          <p:grpSpPr bwMode="auto">
            <a:xfrm>
              <a:off x="962671" y="1615893"/>
              <a:ext cx="4901292" cy="1064275"/>
              <a:chOff x="1022018" y="3341054"/>
              <a:chExt cx="4901292" cy="782508"/>
            </a:xfrm>
          </p:grpSpPr>
          <p:sp>
            <p:nvSpPr>
              <p:cNvPr id="21" name="Прямоугольник 20"/>
              <p:cNvSpPr/>
              <p:nvPr/>
            </p:nvSpPr>
            <p:spPr>
              <a:xfrm>
                <a:off x="1024764" y="3341054"/>
                <a:ext cx="4898546" cy="772018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2" name="Прямоугольник 21"/>
              <p:cNvSpPr/>
              <p:nvPr/>
            </p:nvSpPr>
            <p:spPr>
              <a:xfrm>
                <a:off x="1030438" y="3350213"/>
                <a:ext cx="419686" cy="773349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3" name="TextBox 12"/>
              <p:cNvSpPr txBox="1">
                <a:spLocks noChangeArrowheads="1"/>
              </p:cNvSpPr>
              <p:nvPr/>
            </p:nvSpPr>
            <p:spPr bwMode="auto">
              <a:xfrm>
                <a:off x="1022018" y="3547707"/>
                <a:ext cx="330251" cy="37824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defTabSz="400777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200" dirty="0">
                    <a:solidFill>
                      <a:srgbClr val="F7F2E5"/>
                    </a:solidFill>
                    <a:latin typeface="Arial Black" pitchFamily="34" charset="0"/>
                    <a:cs typeface="Arial" charset="0"/>
                  </a:rPr>
                  <a:t>1</a:t>
                </a:r>
                <a:endParaRPr lang="ru-RU" sz="1200" dirty="0">
                  <a:solidFill>
                    <a:srgbClr val="F7F2E5"/>
                  </a:solidFill>
                  <a:latin typeface="Arial Black" pitchFamily="34" charset="0"/>
                  <a:cs typeface="Arial" charset="0"/>
                </a:endParaRPr>
              </a:p>
            </p:txBody>
          </p:sp>
        </p:grpSp>
        <p:sp>
          <p:nvSpPr>
            <p:cNvPr id="20" name="Прямоугольник 50"/>
            <p:cNvSpPr>
              <a:spLocks noChangeArrowheads="1"/>
            </p:cNvSpPr>
            <p:nvPr/>
          </p:nvSpPr>
          <p:spPr bwMode="auto">
            <a:xfrm>
              <a:off x="1423697" y="1947451"/>
              <a:ext cx="4253398" cy="3868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 defTabSz="400777" fontAlgn="base">
                <a:spcBef>
                  <a:spcPct val="0"/>
                </a:spcBef>
                <a:spcAft>
                  <a:spcPts val="460"/>
                </a:spcAft>
              </a:pPr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КОНСУЛЬТАЦИОННЫЕ</a:t>
              </a:r>
            </a:p>
          </p:txBody>
        </p:sp>
      </p:grpSp>
      <p:grpSp>
        <p:nvGrpSpPr>
          <p:cNvPr id="24" name="Группа 20"/>
          <p:cNvGrpSpPr>
            <a:grpSpLocks/>
          </p:cNvGrpSpPr>
          <p:nvPr/>
        </p:nvGrpSpPr>
        <p:grpSpPr bwMode="auto">
          <a:xfrm>
            <a:off x="219776" y="3032971"/>
            <a:ext cx="3459215" cy="826647"/>
            <a:chOff x="945308" y="2488694"/>
            <a:chExt cx="3459191" cy="1037826"/>
          </a:xfrm>
        </p:grpSpPr>
        <p:grpSp>
          <p:nvGrpSpPr>
            <p:cNvPr id="25" name="Группа 51"/>
            <p:cNvGrpSpPr>
              <a:grpSpLocks/>
            </p:cNvGrpSpPr>
            <p:nvPr/>
          </p:nvGrpSpPr>
          <p:grpSpPr bwMode="auto">
            <a:xfrm>
              <a:off x="945308" y="2488694"/>
              <a:ext cx="3459191" cy="1037826"/>
              <a:chOff x="1004655" y="3341056"/>
              <a:chExt cx="3459191" cy="763062"/>
            </a:xfrm>
          </p:grpSpPr>
          <p:sp>
            <p:nvSpPr>
              <p:cNvPr id="27" name="Прямоугольник 26"/>
              <p:cNvSpPr/>
              <p:nvPr/>
            </p:nvSpPr>
            <p:spPr>
              <a:xfrm>
                <a:off x="1014816" y="3341056"/>
                <a:ext cx="3449030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Прямоугольник 27"/>
              <p:cNvSpPr/>
              <p:nvPr/>
            </p:nvSpPr>
            <p:spPr>
              <a:xfrm>
                <a:off x="1006119" y="3341056"/>
                <a:ext cx="291447" cy="759073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TextBox 54"/>
              <p:cNvSpPr txBox="1">
                <a:spLocks noChangeArrowheads="1"/>
              </p:cNvSpPr>
              <p:nvPr/>
            </p:nvSpPr>
            <p:spPr bwMode="auto">
              <a:xfrm>
                <a:off x="1004655" y="3562238"/>
                <a:ext cx="399763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defTabSz="400777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1200" dirty="0">
                    <a:solidFill>
                      <a:srgbClr val="F7F2E5"/>
                    </a:solidFill>
                    <a:latin typeface="Arial Black" pitchFamily="34" charset="0"/>
                    <a:cs typeface="Arial" charset="0"/>
                  </a:rPr>
                  <a:t>2</a:t>
                </a:r>
              </a:p>
            </p:txBody>
          </p:sp>
        </p:grpSp>
        <p:sp>
          <p:nvSpPr>
            <p:cNvPr id="26" name="Прямоугольник 55"/>
            <p:cNvSpPr>
              <a:spLocks noChangeArrowheads="1"/>
            </p:cNvSpPr>
            <p:nvPr/>
          </p:nvSpPr>
          <p:spPr bwMode="auto">
            <a:xfrm>
              <a:off x="1232563" y="2814405"/>
              <a:ext cx="3044511" cy="3864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 defTabSz="400777" fontAlgn="base">
                <a:spcBef>
                  <a:spcPct val="0"/>
                </a:spcBef>
                <a:spcAft>
                  <a:spcPts val="460"/>
                </a:spcAft>
              </a:pPr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ФИНАНСОВЫЕ</a:t>
              </a:r>
            </a:p>
          </p:txBody>
        </p:sp>
      </p:grpSp>
      <p:grpSp>
        <p:nvGrpSpPr>
          <p:cNvPr id="30" name="Группа 7"/>
          <p:cNvGrpSpPr>
            <a:grpSpLocks/>
          </p:cNvGrpSpPr>
          <p:nvPr/>
        </p:nvGrpSpPr>
        <p:grpSpPr bwMode="auto">
          <a:xfrm>
            <a:off x="219474" y="4023881"/>
            <a:ext cx="3343899" cy="816936"/>
            <a:chOff x="860610" y="3473083"/>
            <a:chExt cx="3429144" cy="1026041"/>
          </a:xfrm>
        </p:grpSpPr>
        <p:grpSp>
          <p:nvGrpSpPr>
            <p:cNvPr id="31" name="Группа 56"/>
            <p:cNvGrpSpPr>
              <a:grpSpLocks/>
            </p:cNvGrpSpPr>
            <p:nvPr/>
          </p:nvGrpSpPr>
          <p:grpSpPr bwMode="auto">
            <a:xfrm>
              <a:off x="860610" y="3473083"/>
              <a:ext cx="3429144" cy="1026041"/>
              <a:chOff x="919957" y="3365740"/>
              <a:chExt cx="3429144" cy="754396"/>
            </a:xfrm>
          </p:grpSpPr>
          <p:sp>
            <p:nvSpPr>
              <p:cNvPr id="33" name="Прямоугольник 32"/>
              <p:cNvSpPr/>
              <p:nvPr/>
            </p:nvSpPr>
            <p:spPr>
              <a:xfrm>
                <a:off x="930685" y="3371399"/>
                <a:ext cx="3418416" cy="748737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4" name="Прямоугольник 33"/>
              <p:cNvSpPr/>
              <p:nvPr/>
            </p:nvSpPr>
            <p:spPr>
              <a:xfrm>
                <a:off x="938804" y="3365740"/>
                <a:ext cx="294588" cy="747407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5" name="TextBox 60"/>
              <p:cNvSpPr txBox="1">
                <a:spLocks noChangeArrowheads="1"/>
              </p:cNvSpPr>
              <p:nvPr/>
            </p:nvSpPr>
            <p:spPr bwMode="auto">
              <a:xfrm>
                <a:off x="919957" y="3580024"/>
                <a:ext cx="439741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defTabSz="400777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1200" dirty="0">
                    <a:solidFill>
                      <a:srgbClr val="F7F2E5"/>
                    </a:solidFill>
                    <a:latin typeface="Arial Black" pitchFamily="34" charset="0"/>
                    <a:cs typeface="Arial" charset="0"/>
                  </a:rPr>
                  <a:t>3</a:t>
                </a:r>
              </a:p>
            </p:txBody>
          </p:sp>
        </p:grpSp>
        <p:sp>
          <p:nvSpPr>
            <p:cNvPr id="32" name="Прямоугольник 61"/>
            <p:cNvSpPr>
              <a:spLocks noChangeArrowheads="1"/>
            </p:cNvSpPr>
            <p:nvPr/>
          </p:nvSpPr>
          <p:spPr bwMode="auto">
            <a:xfrm>
              <a:off x="1169175" y="3796670"/>
              <a:ext cx="3118801" cy="386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 defTabSz="400777" fontAlgn="base">
                <a:spcBef>
                  <a:spcPct val="0"/>
                </a:spcBef>
                <a:spcAft>
                  <a:spcPts val="460"/>
                </a:spcAft>
              </a:pPr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ИМУЩЕСТВЕННЫЕ</a:t>
              </a:r>
            </a:p>
          </p:txBody>
        </p:sp>
      </p:grpSp>
      <p:grpSp>
        <p:nvGrpSpPr>
          <p:cNvPr id="36" name="Группа 5"/>
          <p:cNvGrpSpPr>
            <a:grpSpLocks/>
          </p:cNvGrpSpPr>
          <p:nvPr/>
        </p:nvGrpSpPr>
        <p:grpSpPr bwMode="auto">
          <a:xfrm>
            <a:off x="216478" y="4972326"/>
            <a:ext cx="3511254" cy="899447"/>
            <a:chOff x="899610" y="5319853"/>
            <a:chExt cx="3511791" cy="781745"/>
          </a:xfrm>
        </p:grpSpPr>
        <p:grpSp>
          <p:nvGrpSpPr>
            <p:cNvPr id="37" name="Группа 67"/>
            <p:cNvGrpSpPr>
              <a:grpSpLocks/>
            </p:cNvGrpSpPr>
            <p:nvPr/>
          </p:nvGrpSpPr>
          <p:grpSpPr bwMode="auto">
            <a:xfrm>
              <a:off x="899610" y="5319853"/>
              <a:ext cx="3511791" cy="781745"/>
              <a:chOff x="952056" y="3336218"/>
              <a:chExt cx="3511791" cy="574779"/>
            </a:xfrm>
          </p:grpSpPr>
          <p:sp>
            <p:nvSpPr>
              <p:cNvPr id="39" name="Прямоугольник 38"/>
              <p:cNvSpPr/>
              <p:nvPr/>
            </p:nvSpPr>
            <p:spPr>
              <a:xfrm>
                <a:off x="955055" y="3341054"/>
                <a:ext cx="3508792" cy="569943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0" name="Прямоугольник 39"/>
              <p:cNvSpPr/>
              <p:nvPr/>
            </p:nvSpPr>
            <p:spPr>
              <a:xfrm>
                <a:off x="965519" y="3336218"/>
                <a:ext cx="277136" cy="566221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TextBox 70"/>
              <p:cNvSpPr txBox="1">
                <a:spLocks noChangeArrowheads="1"/>
              </p:cNvSpPr>
              <p:nvPr/>
            </p:nvSpPr>
            <p:spPr bwMode="auto">
              <a:xfrm>
                <a:off x="952056" y="3466606"/>
                <a:ext cx="482699" cy="3188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defTabSz="400777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1200" dirty="0">
                    <a:solidFill>
                      <a:srgbClr val="F7F2E5"/>
                    </a:solidFill>
                    <a:latin typeface="Arial Black" pitchFamily="34" charset="0"/>
                    <a:cs typeface="Arial" charset="0"/>
                  </a:rPr>
                  <a:t>4</a:t>
                </a:r>
              </a:p>
            </p:txBody>
          </p:sp>
        </p:grpSp>
        <p:sp>
          <p:nvSpPr>
            <p:cNvPr id="38" name="Прямоугольник 71"/>
            <p:cNvSpPr>
              <a:spLocks noChangeArrowheads="1"/>
            </p:cNvSpPr>
            <p:nvPr/>
          </p:nvSpPr>
          <p:spPr bwMode="auto">
            <a:xfrm>
              <a:off x="1190208" y="5580266"/>
              <a:ext cx="3065068" cy="2675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 defTabSz="400777" fontAlgn="base">
                <a:spcBef>
                  <a:spcPct val="0"/>
                </a:spcBef>
                <a:spcAft>
                  <a:spcPts val="460"/>
                </a:spcAft>
              </a:pPr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ИНФОРМАЦИОННЫЕ</a:t>
              </a:r>
            </a:p>
          </p:txBody>
        </p:sp>
      </p:grpSp>
      <p:grpSp>
        <p:nvGrpSpPr>
          <p:cNvPr id="42" name="Группа 1"/>
          <p:cNvGrpSpPr>
            <a:grpSpLocks/>
          </p:cNvGrpSpPr>
          <p:nvPr/>
        </p:nvGrpSpPr>
        <p:grpSpPr bwMode="auto">
          <a:xfrm>
            <a:off x="7749663" y="2105502"/>
            <a:ext cx="3591526" cy="1567468"/>
            <a:chOff x="7461641" y="1792059"/>
            <a:chExt cx="3590692" cy="689225"/>
          </a:xfrm>
        </p:grpSpPr>
        <p:grpSp>
          <p:nvGrpSpPr>
            <p:cNvPr id="43" name="Группа 72"/>
            <p:cNvGrpSpPr>
              <a:grpSpLocks/>
            </p:cNvGrpSpPr>
            <p:nvPr/>
          </p:nvGrpSpPr>
          <p:grpSpPr bwMode="auto">
            <a:xfrm>
              <a:off x="7461641" y="1792059"/>
              <a:ext cx="3590692" cy="684603"/>
              <a:chOff x="955040" y="3341057"/>
              <a:chExt cx="3590692" cy="503355"/>
            </a:xfrm>
          </p:grpSpPr>
          <p:sp>
            <p:nvSpPr>
              <p:cNvPr id="45" name="Прямоугольник 44"/>
              <p:cNvSpPr/>
              <p:nvPr/>
            </p:nvSpPr>
            <p:spPr>
              <a:xfrm>
                <a:off x="955040" y="3341057"/>
                <a:ext cx="3590692" cy="503355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Прямоугольник 45"/>
              <p:cNvSpPr/>
              <p:nvPr/>
            </p:nvSpPr>
            <p:spPr>
              <a:xfrm>
                <a:off x="955040" y="3341057"/>
                <a:ext cx="289572" cy="503355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TextBox 75"/>
              <p:cNvSpPr txBox="1">
                <a:spLocks noChangeArrowheads="1"/>
              </p:cNvSpPr>
              <p:nvPr/>
            </p:nvSpPr>
            <p:spPr bwMode="auto">
              <a:xfrm>
                <a:off x="968460" y="3434982"/>
                <a:ext cx="399764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defTabSz="400777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1200" dirty="0">
                    <a:solidFill>
                      <a:srgbClr val="F7F2E5"/>
                    </a:solidFill>
                    <a:latin typeface="Arial Black" pitchFamily="34" charset="0"/>
                    <a:cs typeface="Arial" charset="0"/>
                  </a:rPr>
                  <a:t>5</a:t>
                </a:r>
              </a:p>
            </p:txBody>
          </p:sp>
        </p:grpSp>
        <p:sp>
          <p:nvSpPr>
            <p:cNvPr id="44" name="Прямоугольник 76"/>
            <p:cNvSpPr>
              <a:spLocks noChangeArrowheads="1"/>
            </p:cNvSpPr>
            <p:nvPr/>
          </p:nvSpPr>
          <p:spPr bwMode="auto">
            <a:xfrm>
              <a:off x="7911184" y="1951237"/>
              <a:ext cx="2691607" cy="5300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 defTabSz="400777" fontAlgn="base">
                <a:spcBef>
                  <a:spcPct val="0"/>
                </a:spcBef>
                <a:spcAft>
                  <a:spcPts val="460"/>
                </a:spcAft>
              </a:pPr>
              <a:endParaRPr lang="ru-RU" sz="1600" b="1" dirty="0">
                <a:solidFill>
                  <a:srgbClr val="562212"/>
                </a:solidFill>
                <a:latin typeface="Arial" charset="0"/>
                <a:cs typeface="Arial" charset="0"/>
              </a:endParaRPr>
            </a:p>
            <a:p>
              <a:pPr algn="ctr" defTabSz="400777" fontAlgn="base">
                <a:spcBef>
                  <a:spcPct val="0"/>
                </a:spcBef>
                <a:spcAft>
                  <a:spcPts val="460"/>
                </a:spcAft>
              </a:pPr>
              <a:endParaRPr lang="ru-RU" sz="1600" b="1" dirty="0">
                <a:solidFill>
                  <a:srgbClr val="562212"/>
                </a:solidFill>
                <a:latin typeface="Arial" charset="0"/>
                <a:cs typeface="Arial" charset="0"/>
              </a:endParaRPr>
            </a:p>
            <a:p>
              <a:pPr algn="ctr" defTabSz="400777" fontAlgn="base">
                <a:spcBef>
                  <a:spcPct val="0"/>
                </a:spcBef>
                <a:spcAft>
                  <a:spcPts val="460"/>
                </a:spcAft>
              </a:pPr>
              <a:r>
                <a:rPr lang="ru-RU" sz="16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ОБУЧАЮЩИЕ ПРОГРАММЫ</a:t>
              </a:r>
            </a:p>
          </p:txBody>
        </p:sp>
      </p:grpSp>
      <p:grpSp>
        <p:nvGrpSpPr>
          <p:cNvPr id="48" name="Группа 95"/>
          <p:cNvGrpSpPr>
            <a:grpSpLocks/>
          </p:cNvGrpSpPr>
          <p:nvPr/>
        </p:nvGrpSpPr>
        <p:grpSpPr bwMode="auto">
          <a:xfrm>
            <a:off x="7745037" y="3910782"/>
            <a:ext cx="3638592" cy="1991595"/>
            <a:chOff x="951839" y="3341058"/>
            <a:chExt cx="3639790" cy="503356"/>
          </a:xfrm>
        </p:grpSpPr>
        <p:sp>
          <p:nvSpPr>
            <p:cNvPr id="49" name="Прямоугольник 48"/>
            <p:cNvSpPr/>
            <p:nvPr/>
          </p:nvSpPr>
          <p:spPr>
            <a:xfrm>
              <a:off x="953649" y="3341058"/>
              <a:ext cx="3637980" cy="503356"/>
            </a:xfrm>
            <a:prstGeom prst="rect">
              <a:avLst/>
            </a:prstGeom>
            <a:solidFill>
              <a:srgbClr val="F2EC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400777">
                <a:defRPr/>
              </a:pPr>
              <a:endParaRPr lang="ru-RU" sz="1400" dirty="0">
                <a:solidFill>
                  <a:prstClr val="white"/>
                </a:solidFill>
              </a:endParaRPr>
            </a:p>
          </p:txBody>
        </p:sp>
        <p:sp>
          <p:nvSpPr>
            <p:cNvPr id="50" name="Прямоугольник 49"/>
            <p:cNvSpPr/>
            <p:nvPr/>
          </p:nvSpPr>
          <p:spPr>
            <a:xfrm>
              <a:off x="953649" y="3341058"/>
              <a:ext cx="291546" cy="503356"/>
            </a:xfrm>
            <a:prstGeom prst="rect">
              <a:avLst/>
            </a:prstGeom>
            <a:solidFill>
              <a:srgbClr val="ED53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400777">
                <a:defRPr/>
              </a:pPr>
              <a:endParaRPr lang="ru-RU" sz="1400">
                <a:solidFill>
                  <a:prstClr val="white"/>
                </a:solidFill>
              </a:endParaRPr>
            </a:p>
          </p:txBody>
        </p:sp>
        <p:sp>
          <p:nvSpPr>
            <p:cNvPr id="51" name="TextBox 105"/>
            <p:cNvSpPr txBox="1">
              <a:spLocks noChangeArrowheads="1"/>
            </p:cNvSpPr>
            <p:nvPr/>
          </p:nvSpPr>
          <p:spPr bwMode="auto">
            <a:xfrm>
              <a:off x="951839" y="3427982"/>
              <a:ext cx="640395" cy="3188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defTabSz="400777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1200" dirty="0">
                  <a:solidFill>
                    <a:srgbClr val="F7F2E5"/>
                  </a:solidFill>
                  <a:latin typeface="Arial Black" pitchFamily="34" charset="0"/>
                  <a:cs typeface="Arial" charset="0"/>
                </a:rPr>
                <a:t>6</a:t>
              </a:r>
            </a:p>
          </p:txBody>
        </p:sp>
      </p:grpSp>
      <p:sp>
        <p:nvSpPr>
          <p:cNvPr id="52" name="Прямоугольник 106"/>
          <p:cNvSpPr>
            <a:spLocks noChangeArrowheads="1"/>
          </p:cNvSpPr>
          <p:nvPr/>
        </p:nvSpPr>
        <p:spPr bwMode="auto">
          <a:xfrm>
            <a:off x="8266388" y="3921541"/>
            <a:ext cx="2595891" cy="1599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0155" tIns="40078" rIns="80155" bIns="40078" anchor="ctr">
            <a:spAutoFit/>
          </a:bodyPr>
          <a:lstStyle/>
          <a:p>
            <a:pPr algn="ctr" defTabSz="400777" fontAlgn="base">
              <a:spcBef>
                <a:spcPct val="0"/>
              </a:spcBef>
              <a:spcAft>
                <a:spcPts val="460"/>
              </a:spcAft>
            </a:pPr>
            <a:r>
              <a:rPr lang="ru-RU" b="1" dirty="0">
                <a:solidFill>
                  <a:srgbClr val="562212"/>
                </a:solidFill>
                <a:latin typeface="Arial" charset="0"/>
                <a:cs typeface="Arial" charset="0"/>
              </a:rPr>
              <a:t>Центр НХП</a:t>
            </a:r>
          </a:p>
          <a:p>
            <a:pPr algn="ctr" defTabSz="400777" fontAlgn="base">
              <a:spcBef>
                <a:spcPct val="0"/>
              </a:spcBef>
              <a:spcAft>
                <a:spcPts val="460"/>
              </a:spcAft>
            </a:pPr>
            <a:endParaRPr lang="ru-RU" sz="1600" b="1" dirty="0">
              <a:solidFill>
                <a:srgbClr val="562212"/>
              </a:solidFill>
              <a:latin typeface="Arial" charset="0"/>
              <a:cs typeface="Arial" charset="0"/>
            </a:endParaRPr>
          </a:p>
          <a:p>
            <a:pPr algn="ctr" defTabSz="400777" fontAlgn="base">
              <a:spcBef>
                <a:spcPct val="0"/>
              </a:spcBef>
              <a:spcAft>
                <a:spcPts val="460"/>
              </a:spcAft>
            </a:pPr>
            <a:endParaRPr lang="ru-RU" sz="1600" b="1" dirty="0">
              <a:solidFill>
                <a:srgbClr val="562212"/>
              </a:solidFill>
              <a:latin typeface="Arial" charset="0"/>
              <a:cs typeface="Arial" charset="0"/>
            </a:endParaRPr>
          </a:p>
          <a:p>
            <a:pPr algn="ctr" defTabSz="400777" fontAlgn="base">
              <a:spcBef>
                <a:spcPct val="0"/>
              </a:spcBef>
              <a:spcAft>
                <a:spcPts val="460"/>
              </a:spcAft>
            </a:pPr>
            <a:endParaRPr lang="ru-RU" sz="1600" b="1" dirty="0">
              <a:solidFill>
                <a:srgbClr val="562212"/>
              </a:solidFill>
              <a:latin typeface="Arial" charset="0"/>
              <a:cs typeface="Arial" charset="0"/>
            </a:endParaRPr>
          </a:p>
          <a:p>
            <a:pPr algn="ctr" defTabSz="400777" fontAlgn="base">
              <a:spcBef>
                <a:spcPct val="0"/>
              </a:spcBef>
              <a:spcAft>
                <a:spcPts val="460"/>
              </a:spcAft>
            </a:pPr>
            <a:endParaRPr lang="ru-RU" sz="1600" b="1" dirty="0">
              <a:solidFill>
                <a:srgbClr val="562212"/>
              </a:solidFill>
              <a:latin typeface="Arial" charset="0"/>
              <a:cs typeface="Arial" charset="0"/>
            </a:endParaRPr>
          </a:p>
        </p:txBody>
      </p:sp>
      <p:sp>
        <p:nvSpPr>
          <p:cNvPr id="53" name="Прямоугольник 128"/>
          <p:cNvSpPr>
            <a:spLocks noChangeArrowheads="1"/>
          </p:cNvSpPr>
          <p:nvPr/>
        </p:nvSpPr>
        <p:spPr bwMode="auto">
          <a:xfrm>
            <a:off x="5397594" y="3486331"/>
            <a:ext cx="220300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1400" dirty="0"/>
              <a:t> </a:t>
            </a:r>
          </a:p>
          <a:p>
            <a:pPr algn="ctr"/>
            <a:endParaRPr lang="ru-RU" sz="1400" dirty="0"/>
          </a:p>
          <a:p>
            <a:pPr algn="ctr"/>
            <a:endParaRPr lang="ru-RU" dirty="0">
              <a:solidFill>
                <a:srgbClr val="FF0000"/>
              </a:solidFill>
            </a:endParaRPr>
          </a:p>
          <a:p>
            <a:pPr algn="ctr"/>
            <a:endParaRPr lang="ru-RU" dirty="0">
              <a:solidFill>
                <a:srgbClr val="FF0000"/>
              </a:solidFill>
            </a:endParaRPr>
          </a:p>
          <a:p>
            <a:pPr algn="ctr"/>
            <a:r>
              <a:rPr lang="ru-RU" b="1" dirty="0">
                <a:solidFill>
                  <a:srgbClr val="FF0000"/>
                </a:solidFill>
              </a:rPr>
              <a:t>МКК «ФОНД РАЗВИТИЯ БИЗНЕСА»</a:t>
            </a:r>
          </a:p>
          <a:p>
            <a:pPr algn="ctr"/>
            <a:endParaRPr lang="ru-RU" sz="1400" dirty="0"/>
          </a:p>
          <a:p>
            <a:pPr algn="ctr"/>
            <a:endParaRPr lang="ru-RU" sz="1400" dirty="0"/>
          </a:p>
          <a:p>
            <a:pPr algn="ctr"/>
            <a:endParaRPr lang="ru-RU" sz="1400" dirty="0"/>
          </a:p>
        </p:txBody>
      </p:sp>
      <p:pic>
        <p:nvPicPr>
          <p:cNvPr id="57" name="Picture 6" descr="https://im0-tub-ru.yandex.net/i?id=21eef43d48d173020890b10e99362112&amp;n=13&amp;exp=1"/>
          <p:cNvPicPr>
            <a:picLocks noChangeArrowheads="1"/>
          </p:cNvPicPr>
          <p:nvPr/>
        </p:nvPicPr>
        <p:blipFill rotWithShape="1">
          <a:blip r:embed="rId3" cstate="print"/>
          <a:srcRect l="13184" t="-1081" r="3120" b="1081"/>
          <a:stretch/>
        </p:blipFill>
        <p:spPr bwMode="auto">
          <a:xfrm>
            <a:off x="3571632" y="3003719"/>
            <a:ext cx="1343874" cy="891879"/>
          </a:xfrm>
          <a:prstGeom prst="rect">
            <a:avLst/>
          </a:prstGeom>
          <a:noFill/>
        </p:spPr>
      </p:pic>
      <p:pic>
        <p:nvPicPr>
          <p:cNvPr id="60" name="Picture 6" descr="https://opt-1288883.ssl.1c-bitrix-cdn.ru/upload/iblock/648/predlozhenie.jpg?1587565970270119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632" y="3990433"/>
            <a:ext cx="1343874" cy="937538"/>
          </a:xfrm>
          <a:prstGeom prst="rect">
            <a:avLst/>
          </a:prstGeom>
          <a:noFill/>
        </p:spPr>
      </p:pic>
      <p:pic>
        <p:nvPicPr>
          <p:cNvPr id="61" name="Picture 4" descr="http://tulskaya-pravda.ru/upload/iblock/109/109be453a133b00d7c502f4844245412.jpg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80605" y="4974681"/>
            <a:ext cx="1325929" cy="891879"/>
          </a:xfrm>
          <a:prstGeom prst="rect">
            <a:avLst/>
          </a:prstGeom>
          <a:noFill/>
        </p:spPr>
      </p:pic>
      <p:pic>
        <p:nvPicPr>
          <p:cNvPr id="59" name="Picture 2"/>
          <p:cNvPicPr>
            <a:picLocks noChangeArrowheads="1"/>
          </p:cNvPicPr>
          <p:nvPr/>
        </p:nvPicPr>
        <p:blipFill rotWithShape="1">
          <a:blip r:embed="rId6" cstate="print"/>
          <a:srcRect l="5087" r="6764"/>
          <a:stretch/>
        </p:blipFill>
        <p:spPr bwMode="auto">
          <a:xfrm>
            <a:off x="3561639" y="2036624"/>
            <a:ext cx="1363860" cy="891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D0DB5AF3-338C-4243-9467-FFCCFEB376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3626" y="2100529"/>
            <a:ext cx="1783601" cy="932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DEC989E-1AA0-4A35-A033-F4D0746A7A0B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96"/>
          <a:stretch/>
        </p:blipFill>
        <p:spPr>
          <a:xfrm>
            <a:off x="8276472" y="4267183"/>
            <a:ext cx="2575722" cy="17367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7" name="Рисунок 66">
            <a:extLst>
              <a:ext uri="{FF2B5EF4-FFF2-40B4-BE49-F238E27FC236}">
                <a16:creationId xmlns:a16="http://schemas.microsoft.com/office/drawing/2014/main" id="{D35A61AD-6FD8-4C11-B3F9-F331CD61E421}"/>
              </a:ext>
            </a:extLst>
          </p:cNvPr>
          <p:cNvPicPr/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52"/>
          <a:stretch/>
        </p:blipFill>
        <p:spPr bwMode="auto">
          <a:xfrm>
            <a:off x="8204545" y="29891"/>
            <a:ext cx="3544167" cy="14630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892836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68899" y="421509"/>
            <a:ext cx="6025369" cy="495561"/>
          </a:xfrm>
        </p:spPr>
        <p:txBody>
          <a:bodyPr>
            <a:normAutofit fontScale="90000"/>
          </a:bodyPr>
          <a:lstStyle/>
          <a:p>
            <a:pPr algn="l"/>
            <a:r>
              <a:rPr lang="ru-RU" sz="3200" b="1" dirty="0">
                <a:solidFill>
                  <a:srgbClr val="FF0000"/>
                </a:solidFill>
                <a:latin typeface="+mn-lt"/>
              </a:rPr>
              <a:t>КОНСУЛЬТАЦИОННАЯ ПОДДЕРЖКА</a:t>
            </a:r>
          </a:p>
        </p:txBody>
      </p:sp>
      <p:graphicFrame>
        <p:nvGraphicFramePr>
          <p:cNvPr id="14" name="Диаграмма 13">
            <a:extLst>
              <a:ext uri="{FF2B5EF4-FFF2-40B4-BE49-F238E27FC236}">
                <a16:creationId xmlns:a16="http://schemas.microsoft.com/office/drawing/2014/main" id="{A09F3558-7F22-4C92-8677-1F0B8682506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76976038"/>
              </p:ext>
            </p:extLst>
          </p:nvPr>
        </p:nvGraphicFramePr>
        <p:xfrm>
          <a:off x="2032000" y="1176020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79AC168-9A22-4A38-B8C9-358BDFDBF999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52"/>
          <a:stretch/>
        </p:blipFill>
        <p:spPr bwMode="auto">
          <a:xfrm>
            <a:off x="8204545" y="29891"/>
            <a:ext cx="3544167" cy="14630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423943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68899" y="383113"/>
            <a:ext cx="5084201" cy="548828"/>
          </a:xfrm>
        </p:spPr>
        <p:txBody>
          <a:bodyPr>
            <a:normAutofit/>
          </a:bodyPr>
          <a:lstStyle/>
          <a:p>
            <a:pPr algn="l"/>
            <a:r>
              <a:rPr lang="ru-RU" sz="3200" b="1" dirty="0">
                <a:solidFill>
                  <a:srgbClr val="FF0000"/>
                </a:solidFill>
                <a:latin typeface="+mn-lt"/>
              </a:rPr>
              <a:t>ФИНАНСОВАЯ ПОДДЕРЖКА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4485825"/>
              </p:ext>
            </p:extLst>
          </p:nvPr>
        </p:nvGraphicFramePr>
        <p:xfrm>
          <a:off x="2305236" y="5467386"/>
          <a:ext cx="7581529" cy="10517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35153">
                  <a:extLst>
                    <a:ext uri="{9D8B030D-6E8A-4147-A177-3AD203B41FA5}">
                      <a16:colId xmlns:a16="http://schemas.microsoft.com/office/drawing/2014/main" val="2946197267"/>
                    </a:ext>
                  </a:extLst>
                </a:gridCol>
                <a:gridCol w="1174250">
                  <a:extLst>
                    <a:ext uri="{9D8B030D-6E8A-4147-A177-3AD203B41FA5}">
                      <a16:colId xmlns:a16="http://schemas.microsoft.com/office/drawing/2014/main" val="3913406224"/>
                    </a:ext>
                  </a:extLst>
                </a:gridCol>
                <a:gridCol w="1286063">
                  <a:extLst>
                    <a:ext uri="{9D8B030D-6E8A-4147-A177-3AD203B41FA5}">
                      <a16:colId xmlns:a16="http://schemas.microsoft.com/office/drawing/2014/main" val="1140986132"/>
                    </a:ext>
                  </a:extLst>
                </a:gridCol>
                <a:gridCol w="1286063">
                  <a:extLst>
                    <a:ext uri="{9D8B030D-6E8A-4147-A177-3AD203B41FA5}">
                      <a16:colId xmlns:a16="http://schemas.microsoft.com/office/drawing/2014/main" val="3896925506"/>
                    </a:ext>
                  </a:extLst>
                </a:gridCol>
              </a:tblGrid>
              <a:tr h="3505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baseline="0" dirty="0">
                          <a:solidFill>
                            <a:schemeClr val="tx1"/>
                          </a:solidFill>
                          <a:effectLst/>
                        </a:rPr>
                        <a:t>Выданные займы</a:t>
                      </a:r>
                      <a:endParaRPr lang="ru-RU" sz="1400" b="1" i="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2022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2023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2024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4295797"/>
                  </a:ext>
                </a:extLst>
              </a:tr>
              <a:tr h="3505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baseline="0" dirty="0">
                          <a:solidFill>
                            <a:schemeClr val="tx1"/>
                          </a:solidFill>
                          <a:effectLst/>
                        </a:rPr>
                        <a:t>общая сумма выданных микрозаймов, тыс. руб.</a:t>
                      </a:r>
                      <a:endParaRPr lang="ru-RU" sz="1400" b="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39 600</a:t>
                      </a:r>
                      <a:endParaRPr lang="ru-RU" sz="1400" b="1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32 554</a:t>
                      </a:r>
                      <a:endParaRPr lang="ru-RU" sz="1400" b="1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33 900</a:t>
                      </a:r>
                      <a:endParaRPr lang="ru-RU" sz="1400" b="1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4603774"/>
                  </a:ext>
                </a:extLst>
              </a:tr>
              <a:tr h="3505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средняя сумма займа, тыс. руб.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1 015,38</a:t>
                      </a:r>
                      <a:endParaRPr lang="ru-RU" sz="1400" b="1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930,11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1 356,00</a:t>
                      </a:r>
                      <a:endParaRPr lang="ru-RU" sz="1400" b="1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3105240244"/>
              </p:ext>
            </p:extLst>
          </p:nvPr>
        </p:nvGraphicFramePr>
        <p:xfrm>
          <a:off x="2862405" y="1381279"/>
          <a:ext cx="6467190" cy="37362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28DEA30-656D-4A26-A4D3-499221051BFC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52"/>
          <a:stretch/>
        </p:blipFill>
        <p:spPr bwMode="auto">
          <a:xfrm>
            <a:off x="8204545" y="29891"/>
            <a:ext cx="3544167" cy="14630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117500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4092" y="457841"/>
            <a:ext cx="6025369" cy="629957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+mn-lt"/>
              </a:rPr>
              <a:t>ИМУЩЕСТВЕННАЯ ПОДДЕРЖКА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1803001"/>
              </p:ext>
            </p:extLst>
          </p:nvPr>
        </p:nvGraphicFramePr>
        <p:xfrm>
          <a:off x="504092" y="1409701"/>
          <a:ext cx="11392633" cy="11706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392633">
                  <a:extLst>
                    <a:ext uri="{9D8B030D-6E8A-4147-A177-3AD203B41FA5}">
                      <a16:colId xmlns:a16="http://schemas.microsoft.com/office/drawing/2014/main" val="1926204172"/>
                    </a:ext>
                  </a:extLst>
                </a:gridCol>
              </a:tblGrid>
              <a:tr h="117066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Общая площадь Бизнес-инкубатора Фонда —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995,8 кв.м.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По состоянию на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01.01.2025 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в Бизнес-инкубаторе Фонда расположено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16 хозяйствующих субъектов, из них 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 14 субъектов малого и среднего предпринимательства,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 2 самозанятых, которыми создано 24 рабочих мест,</a:t>
                      </a:r>
                      <a:r>
                        <a:rPr lang="ru-RU" sz="1200" b="0" baseline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которые занимают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713,0 кв.м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.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В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2024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 году 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подано </a:t>
                      </a:r>
                      <a:r>
                        <a:rPr kumimoji="0" lang="ru-RU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заявок на размещение в Бизнес-инкубаторе,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 проведено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конкурсов 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по отбору претендентов на размещение субъектов малого и среднего предпринимательства в Бизнес-инкубаторе Фонда. По итогам конкурса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заключено 5 договоров 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аренды нежилого помещения. Наполняемость бизнес-инкубатора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100%.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575057"/>
                  </a:ext>
                </a:extLst>
              </a:tr>
            </a:tbl>
          </a:graphicData>
        </a:graphic>
      </p:graphicFrame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0154827C-BE62-43A8-94CD-CD16315977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68"/>
          <a:stretch/>
        </p:blipFill>
        <p:spPr>
          <a:xfrm rot="5400000">
            <a:off x="2942713" y="3411018"/>
            <a:ext cx="3363406" cy="2521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41FCA03-06D2-484B-9A91-73F5E5865E8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14" y="2989946"/>
            <a:ext cx="2522556" cy="33634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D870408-C1F3-4F6B-9637-1B3CE1AD112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8831" y="2989946"/>
            <a:ext cx="2522556" cy="33634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46B3214-8F42-4384-B2D0-78928CA3226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662" y="2989946"/>
            <a:ext cx="2522555" cy="33634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8B0D057-5067-4C50-ACFA-9E30B12C1CF6}"/>
              </a:ext>
            </a:extLst>
          </p:cNvPr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52"/>
          <a:stretch/>
        </p:blipFill>
        <p:spPr bwMode="auto">
          <a:xfrm>
            <a:off x="8204545" y="29891"/>
            <a:ext cx="3544167" cy="14630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80662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0128" y="2596004"/>
            <a:ext cx="2741370" cy="294748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33848" y="2051006"/>
            <a:ext cx="5875751" cy="46187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Сайт 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http://biznesfond.ru </a:t>
            </a:r>
            <a:endParaRPr lang="ru-RU" sz="24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3354" y="543591"/>
            <a:ext cx="62737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ИНФОРМАЦИОННАЯ ПОДДЕРЖКА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914" y="2948398"/>
            <a:ext cx="2978998" cy="217959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354" y="2863272"/>
            <a:ext cx="3181345" cy="204810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747ED73-2C65-45B8-A75E-B6FCFC2D188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0584" y="2512876"/>
            <a:ext cx="1817759" cy="296938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F3712EE-0FA3-4935-AE13-242C195674F0}"/>
              </a:ext>
            </a:extLst>
          </p:cNvPr>
          <p:cNvSpPr txBox="1"/>
          <p:nvPr/>
        </p:nvSpPr>
        <p:spPr>
          <a:xfrm>
            <a:off x="3381863" y="5346900"/>
            <a:ext cx="35511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Сайт </a:t>
            </a:r>
            <a:r>
              <a:rPr lang="en-US" sz="2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http://priozersk.813.ru </a:t>
            </a:r>
            <a:endParaRPr lang="ru-RU" sz="2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36D09FB-DEA1-4415-82A2-07F40A543A76}"/>
              </a:ext>
            </a:extLst>
          </p:cNvPr>
          <p:cNvSpPr txBox="1"/>
          <p:nvPr/>
        </p:nvSpPr>
        <p:spPr>
          <a:xfrm>
            <a:off x="7484891" y="5543492"/>
            <a:ext cx="660914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Телеграм-канал</a:t>
            </a:r>
          </a:p>
          <a:p>
            <a:pPr algn="ctr"/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t.me/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priozersk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-fond</a:t>
            </a:r>
            <a:endParaRPr lang="ru-RU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99C5FB1-3158-404B-8287-08E6F7010234}"/>
              </a:ext>
            </a:extLst>
          </p:cNvPr>
          <p:cNvSpPr txBox="1"/>
          <p:nvPr/>
        </p:nvSpPr>
        <p:spPr>
          <a:xfrm>
            <a:off x="4841903" y="1435787"/>
            <a:ext cx="660914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ВКонтакте</a:t>
            </a:r>
          </a:p>
          <a:p>
            <a:pPr algn="ctr"/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https://vk.com/priozersk_fond</a:t>
            </a:r>
            <a:endParaRPr lang="ru-RU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41CA19B0-31E2-487D-B9CD-E5D0B3D78ECD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52"/>
          <a:stretch/>
        </p:blipFill>
        <p:spPr bwMode="auto">
          <a:xfrm>
            <a:off x="8204545" y="29891"/>
            <a:ext cx="3544167" cy="14630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176984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649" y="329158"/>
            <a:ext cx="6028797" cy="604905"/>
          </a:xfrm>
        </p:spPr>
        <p:txBody>
          <a:bodyPr>
            <a:noAutofit/>
          </a:bodyPr>
          <a:lstStyle/>
          <a:p>
            <a:pPr algn="l"/>
            <a:r>
              <a:rPr lang="ru-RU" sz="3200" b="1" dirty="0">
                <a:solidFill>
                  <a:srgbClr val="FF0000"/>
                </a:solidFill>
                <a:latin typeface="+mn-lt"/>
              </a:rPr>
              <a:t>ОБРАЗОВАТЕЛЬНАЯ ПОДДЕРЖКА</a:t>
            </a:r>
          </a:p>
        </p:txBody>
      </p:sp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id="{AA75F043-12E0-4D0E-94A3-9BCBCFD5A42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29091225"/>
              </p:ext>
            </p:extLst>
          </p:nvPr>
        </p:nvGraphicFramePr>
        <p:xfrm>
          <a:off x="296408" y="1236300"/>
          <a:ext cx="6682461" cy="39873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457D492-A229-419E-BFF8-E466FA830B74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52"/>
          <a:stretch/>
        </p:blipFill>
        <p:spPr bwMode="auto">
          <a:xfrm>
            <a:off x="8204545" y="29891"/>
            <a:ext cx="3544167" cy="146303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60045EB-5CAC-4EAE-9987-C41BA30157E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2656" y="1390094"/>
            <a:ext cx="5126320" cy="51263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223594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649" y="359422"/>
            <a:ext cx="4381059" cy="556236"/>
          </a:xfrm>
        </p:spPr>
        <p:txBody>
          <a:bodyPr>
            <a:noAutofit/>
          </a:bodyPr>
          <a:lstStyle/>
          <a:p>
            <a:pPr algn="l"/>
            <a:r>
              <a:rPr lang="ru-RU" sz="3200" b="1" dirty="0">
                <a:solidFill>
                  <a:srgbClr val="FF0000"/>
                </a:solidFill>
                <a:latin typeface="+mn-lt"/>
              </a:rPr>
              <a:t>ЦЕНТР НХП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1942829"/>
              </p:ext>
            </p:extLst>
          </p:nvPr>
        </p:nvGraphicFramePr>
        <p:xfrm>
          <a:off x="178675" y="2228193"/>
          <a:ext cx="6316718" cy="234643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81628">
                  <a:extLst>
                    <a:ext uri="{9D8B030D-6E8A-4147-A177-3AD203B41FA5}">
                      <a16:colId xmlns:a16="http://schemas.microsoft.com/office/drawing/2014/main" val="1559845930"/>
                    </a:ext>
                  </a:extLst>
                </a:gridCol>
                <a:gridCol w="718489">
                  <a:extLst>
                    <a:ext uri="{9D8B030D-6E8A-4147-A177-3AD203B41FA5}">
                      <a16:colId xmlns:a16="http://schemas.microsoft.com/office/drawing/2014/main" val="3788213275"/>
                    </a:ext>
                  </a:extLst>
                </a:gridCol>
                <a:gridCol w="718489">
                  <a:extLst>
                    <a:ext uri="{9D8B030D-6E8A-4147-A177-3AD203B41FA5}">
                      <a16:colId xmlns:a16="http://schemas.microsoft.com/office/drawing/2014/main" val="1620071287"/>
                    </a:ext>
                  </a:extLst>
                </a:gridCol>
                <a:gridCol w="898112">
                  <a:extLst>
                    <a:ext uri="{9D8B030D-6E8A-4147-A177-3AD203B41FA5}">
                      <a16:colId xmlns:a16="http://schemas.microsoft.com/office/drawing/2014/main" val="2189245034"/>
                    </a:ext>
                  </a:extLst>
                </a:gridCol>
              </a:tblGrid>
              <a:tr h="368630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Центр Народных Художественных Промыслов: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3597649"/>
                  </a:ext>
                </a:extLst>
              </a:tr>
              <a:tr h="36863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2022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2023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5665642"/>
                  </a:ext>
                </a:extLst>
              </a:tr>
              <a:tr h="35107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Проведение мастер-классов в центре HXП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3/11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4/46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+mn-lt"/>
                        </a:rPr>
                        <a:t>4/32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5163435"/>
                  </a:ext>
                </a:extLst>
              </a:tr>
              <a:tr h="62905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solidFill>
                            <a:schemeClr val="tx1"/>
                          </a:solidFill>
                          <a:effectLst/>
                        </a:rPr>
                        <a:t>Участие центра НХП в мероприятиях (ярмарки, выставки и др.) </a:t>
                      </a:r>
                      <a:endParaRPr lang="ru-RU" sz="11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14/44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7/27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+mn-lt"/>
                        </a:rPr>
                        <a:t>9/91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6381743"/>
                  </a:ext>
                </a:extLst>
              </a:tr>
              <a:tr h="62905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в т.ч. выездные (Бокситогорск, Волхов, Сосновый Бор, Санкт-Петербург, Гатчина)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7/10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3/3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+mn-lt"/>
                        </a:rPr>
                        <a:t>3/3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2429681"/>
                  </a:ext>
                </a:extLst>
              </a:tr>
            </a:tbl>
          </a:graphicData>
        </a:graphic>
      </p:graphicFrame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CE38453-82EE-4978-87B2-CEAA003885B8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52"/>
          <a:stretch/>
        </p:blipFill>
        <p:spPr bwMode="auto">
          <a:xfrm>
            <a:off x="8204545" y="29891"/>
            <a:ext cx="3544167" cy="146303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BC09D25-872E-4C10-A2DB-D11BA9DBE17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6621" y="1272209"/>
            <a:ext cx="5286704" cy="52867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221752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611" y="1682903"/>
            <a:ext cx="11924778" cy="349219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/>
              <a:t>Микрокредитная компания «Фонд развития и поддержки малого, среднего бизнеса</a:t>
            </a:r>
            <a:r>
              <a:rPr lang="en-US" dirty="0"/>
              <a:t> </a:t>
            </a:r>
            <a:r>
              <a:rPr lang="ru-RU" dirty="0"/>
              <a:t>Приозерского муниципального района» </a:t>
            </a:r>
          </a:p>
          <a:p>
            <a:pPr marL="0" indent="0" algn="ctr">
              <a:buNone/>
            </a:pPr>
            <a:endParaRPr lang="ru-RU" b="1" dirty="0"/>
          </a:p>
          <a:p>
            <a:pPr marL="0" indent="0" algn="ctr" eaLnBrk="0" fontAlgn="base" hangingPunct="0">
              <a:buNone/>
            </a:pPr>
            <a:r>
              <a:rPr lang="ru-RU" b="1" dirty="0"/>
              <a:t>г. Приозерск, ул. Ленина д. 36 </a:t>
            </a:r>
            <a:endParaRPr lang="ru-RU" dirty="0"/>
          </a:p>
          <a:p>
            <a:pPr marL="0" indent="0" algn="ctr" eaLnBrk="0" fontAlgn="base" hangingPunct="0">
              <a:buNone/>
            </a:pPr>
            <a:r>
              <a:rPr lang="ru-RU" b="1" dirty="0"/>
              <a:t>тел. 8 (81379) 31-862,  8-921-778-62-13</a:t>
            </a:r>
            <a:endParaRPr lang="ru-RU" dirty="0"/>
          </a:p>
          <a:p>
            <a:pPr marL="0" indent="0" eaLnBrk="0" fontAlgn="base" hangingPunct="0">
              <a:buNone/>
            </a:pPr>
            <a:r>
              <a:rPr lang="ru-RU" b="1" dirty="0"/>
              <a:t> </a:t>
            </a:r>
            <a:endParaRPr lang="ru-RU" dirty="0"/>
          </a:p>
          <a:p>
            <a:pPr marL="0" indent="0" algn="ctr" eaLnBrk="0" fontAlgn="base" hangingPunct="0">
              <a:buNone/>
            </a:pPr>
            <a:r>
              <a:rPr lang="ru-RU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en-US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D3E2F2-47FB-459F-B34D-508CA01FC3A9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52"/>
          <a:stretch/>
        </p:blipFill>
        <p:spPr bwMode="auto">
          <a:xfrm>
            <a:off x="8204545" y="29891"/>
            <a:ext cx="3544167" cy="14630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273926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611" y="1513476"/>
            <a:ext cx="11924778" cy="3492194"/>
          </a:xfrm>
        </p:spPr>
        <p:txBody>
          <a:bodyPr>
            <a:normAutofit/>
          </a:bodyPr>
          <a:lstStyle/>
          <a:p>
            <a:pPr marL="0" indent="0" algn="ctr" eaLnBrk="0" fontAlgn="base" hangingPunct="0">
              <a:buNone/>
            </a:pPr>
            <a:r>
              <a:rPr lang="ru-RU" sz="5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МЫ В СОЦИАЛЬНЫХ СЕТЯХ:</a:t>
            </a:r>
          </a:p>
          <a:p>
            <a:pPr marL="0" indent="0" algn="ctr" eaLnBrk="0" fontAlgn="base" hangingPunct="0">
              <a:buNone/>
            </a:pPr>
            <a:endParaRPr lang="en-US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8609DE-40D8-4404-959C-3FAD10E841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3280" y="3598427"/>
            <a:ext cx="1771650" cy="177165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670CD73-BE61-41C3-9C2C-66C81B6F48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81" y="3612483"/>
            <a:ext cx="1771651" cy="178593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1C4B4BD-B65B-442F-8D69-74177592F1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3250" y="3607722"/>
            <a:ext cx="1752600" cy="17907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9723788-2630-49F0-B4E9-7DDBFD4A3C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758" y="3607722"/>
            <a:ext cx="1752600" cy="1790700"/>
          </a:xfrm>
          <a:prstGeom prst="rect">
            <a:avLst/>
          </a:prstGeom>
        </p:spPr>
      </p:pic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DC906088-3740-42A5-9A6F-E846042497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98007" y="5677609"/>
            <a:ext cx="3140425" cy="46187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Сайт 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http://biznesfond.ru </a:t>
            </a:r>
            <a:endParaRPr lang="ru-RU" sz="24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7FCE62-2A7F-4C1B-B50A-3F4E8A56380C}"/>
              </a:ext>
            </a:extLst>
          </p:cNvPr>
          <p:cNvSpPr txBox="1"/>
          <p:nvPr/>
        </p:nvSpPr>
        <p:spPr>
          <a:xfrm>
            <a:off x="2654000" y="2647285"/>
            <a:ext cx="35511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Сайт </a:t>
            </a:r>
            <a:r>
              <a:rPr lang="en-US" sz="2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http://priozersk.813.ru </a:t>
            </a:r>
            <a:endParaRPr lang="ru-RU" sz="24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E92C5E-CAB2-43BB-A680-7AAEE037B7EC}"/>
              </a:ext>
            </a:extLst>
          </p:cNvPr>
          <p:cNvSpPr txBox="1"/>
          <p:nvPr/>
        </p:nvSpPr>
        <p:spPr>
          <a:xfrm>
            <a:off x="7224533" y="2643008"/>
            <a:ext cx="660914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Телеграм-канал</a:t>
            </a:r>
          </a:p>
          <a:p>
            <a:pPr algn="ctr"/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t.me/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priozersk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-fond</a:t>
            </a:r>
            <a:endParaRPr lang="ru-RU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67DB50A-3E96-41BB-831E-CA775E212B41}"/>
              </a:ext>
            </a:extLst>
          </p:cNvPr>
          <p:cNvSpPr txBox="1"/>
          <p:nvPr/>
        </p:nvSpPr>
        <p:spPr>
          <a:xfrm>
            <a:off x="5551324" y="5546947"/>
            <a:ext cx="430946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ВКонтакте</a:t>
            </a:r>
          </a:p>
          <a:p>
            <a:pPr algn="ctr"/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https://vk.com/priozersk_fond</a:t>
            </a:r>
            <a:endParaRPr lang="ru-RU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B72571CF-0E31-4094-BA89-FBDE99453755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52"/>
          <a:stretch/>
        </p:blipFill>
        <p:spPr bwMode="auto">
          <a:xfrm>
            <a:off x="8204545" y="29891"/>
            <a:ext cx="3544167" cy="14630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0065887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10730</TotalTime>
  <Words>335</Words>
  <Application>Microsoft Office PowerPoint</Application>
  <PresentationFormat>Широкоэкранный</PresentationFormat>
  <Paragraphs>104</Paragraphs>
  <Slides>12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Gill Sans MT</vt:lpstr>
      <vt:lpstr>Roboto Black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 УСЛУГИ МКК «ФОНД РАЗВИТИЯ БИЗНЕСА» </vt:lpstr>
      <vt:lpstr>КОНСУЛЬТАЦИОННАЯ ПОДДЕРЖКА</vt:lpstr>
      <vt:lpstr>ФИНАНСОВАЯ ПОДДЕРЖКА</vt:lpstr>
      <vt:lpstr>ИМУЩЕСТВЕННАЯ ПОДДЕРЖКА</vt:lpstr>
      <vt:lpstr>Сайт  http://biznesfond.ru </vt:lpstr>
      <vt:lpstr>ОБРАЗОВАТЕЛЬНАЯ ПОДДЕРЖКА</vt:lpstr>
      <vt:lpstr>ЦЕНТР НХП</vt:lpstr>
      <vt:lpstr>Презентация PowerPoint</vt:lpstr>
      <vt:lpstr>Сайт  http://biznesfond.ru 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</dc:creator>
  <cp:lastModifiedBy>Elena</cp:lastModifiedBy>
  <cp:revision>145</cp:revision>
  <dcterms:created xsi:type="dcterms:W3CDTF">2021-02-25T08:05:49Z</dcterms:created>
  <dcterms:modified xsi:type="dcterms:W3CDTF">2025-02-27T05:26:44Z</dcterms:modified>
</cp:coreProperties>
</file>