
<file path=[Content_Types].xml><?xml version="1.0" encoding="utf-8"?>
<Types xmlns="http://schemas.openxmlformats.org/package/2006/content-types">
  <Default Extension="emf" ContentType="image/x-emf"/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ink/ink1.xml" ContentType="application/inkml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64" r:id="rId2"/>
    <p:sldId id="263" r:id="rId3"/>
    <p:sldId id="256" r:id="rId4"/>
    <p:sldId id="257" r:id="rId5"/>
    <p:sldId id="258" r:id="rId6"/>
    <p:sldId id="260" r:id="rId7"/>
    <p:sldId id="267" r:id="rId8"/>
    <p:sldId id="262" r:id="rId9"/>
    <p:sldId id="266" r:id="rId10"/>
  </p:sldIdLst>
  <p:sldSz cx="12192000" cy="6858000"/>
  <p:notesSz cx="6797675" cy="9928225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4B183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>
        <p:scale>
          <a:sx n="100" d="100"/>
          <a:sy n="100" d="100"/>
        </p:scale>
        <p:origin x="0" y="5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ink/ink1.xml><?xml version="1.0" encoding="utf-8"?>
<inkml:ink xmlns:inkml="http://www.w3.org/2003/InkML">
  <inkml:definitions>
    <inkml:context xml:id="ctx0">
      <inkml:inkSource xml:id="inkSrc0">
        <inkml:traceFormat>
          <inkml:channel name="X" type="integer" max="2560" units="cm"/>
          <inkml:channel name="Y" type="integer" max="1440" units="cm"/>
          <inkml:channel name="T" type="integer" max="2.14748E9" units="dev"/>
        </inkml:traceFormat>
        <inkml:channelProperties>
          <inkml:channelProperty channel="X" name="resolution" value="42.88107" units="1/cm"/>
          <inkml:channelProperty channel="Y" name="resolution" value="42.85714" units="1/cm"/>
          <inkml:channelProperty channel="T" name="resolution" value="1" units="1/dev"/>
        </inkml:channelProperties>
      </inkml:inkSource>
      <inkml:timestamp xml:id="ts0" timeString="2024-04-26T06:47:28.890"/>
    </inkml:context>
    <inkml:brush xml:id="br0">
      <inkml:brushProperty name="width" value="0.06667" units="cm"/>
      <inkml:brushProperty name="height" value="0.06667" units="cm"/>
      <inkml:brushProperty name="color" value="#F4B183"/>
      <inkml:brushProperty name="fitToCurve" value="1"/>
    </inkml:brush>
  </inkml:definitions>
  <inkml:traceGroup>
    <inkml:annotationXML>
      <emma:emma xmlns:emma="http://www.w3.org/2003/04/emma" version="1.0">
        <emma:interpretation id="{D71EAD63-9311-4CE2-B02A-3D4AF22B11EB}" emma:medium="tactile" emma:mode="ink">
          <msink:context xmlns:msink="http://schemas.microsoft.com/ink/2010/main" type="writingRegion" rotatedBoundingBox="13334,15205 13349,15205 13349,15220 13334,15220"/>
        </emma:interpretation>
      </emma:emma>
    </inkml:annotationXML>
    <inkml:traceGroup>
      <inkml:annotationXML>
        <emma:emma xmlns:emma="http://www.w3.org/2003/04/emma" version="1.0">
          <emma:interpretation id="{ADC3F571-FBD5-4E74-B180-E8289E65AB1E}" emma:medium="tactile" emma:mode="ink">
            <msink:context xmlns:msink="http://schemas.microsoft.com/ink/2010/main" type="paragraph" rotatedBoundingBox="13334,15205 13349,15205 13349,15220 13334,15220" alignmentLevel="1"/>
          </emma:interpretation>
        </emma:emma>
      </inkml:annotationXML>
      <inkml:traceGroup>
        <inkml:annotationXML>
          <emma:emma xmlns:emma="http://www.w3.org/2003/04/emma" version="1.0">
            <emma:interpretation id="{EB8C90F7-CD4A-4F37-9BE2-7ED5B639FC64}" emma:medium="tactile" emma:mode="ink">
              <msink:context xmlns:msink="http://schemas.microsoft.com/ink/2010/main" type="line" rotatedBoundingBox="13334,15205 13349,15205 13349,15220 13334,15220"/>
            </emma:interpretation>
          </emma:emma>
        </inkml:annotationXML>
        <inkml:traceGroup>
          <inkml:annotationXML>
            <emma:emma xmlns:emma="http://www.w3.org/2003/04/emma" version="1.0">
              <emma:interpretation id="{7EF08925-978B-4A6C-80FF-F874EC8B11C5}" emma:medium="tactile" emma:mode="ink">
                <msink:context xmlns:msink="http://schemas.microsoft.com/ink/2010/main" type="inkWord" rotatedBoundingBox="13334,15205 13349,15205 13349,15220 13334,15220"/>
              </emma:interpretation>
              <emma:one-of disjunction-type="recognition" id="oneOf0">
                <emma:interpretation id="interp0" emma:lang="" emma:confidence="0">
                  <emma:literal>.</emma:literal>
                </emma:interpretation>
                <emma:interpretation id="interp1" emma:lang="" emma:confidence="0">
                  <emma:literal>:</emma:literal>
                </emma:interpretation>
                <emma:interpretation id="interp2" emma:lang="" emma:confidence="0">
                  <emma:literal>'</emma:literal>
                </emma:interpretation>
                <emma:interpretation id="interp3" emma:lang="" emma:confidence="0">
                  <emma:literal>,</emma:literal>
                </emma:interpretation>
                <emma:interpretation id="interp4" emma:lang="" emma:confidence="0">
                  <emma:literal>1</emma:literal>
                </emma:interpretation>
              </emma:one-of>
            </emma:emma>
          </inkml:annotationXML>
          <inkml:trace contextRef="#ctx0" brushRef="#br0">0 0 0</inkml:trace>
        </inkml:traceGroup>
      </inkml:traceGroup>
    </inkml:traceGroup>
  </inkml:traceGroup>
</inkml:ink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/>
              <a:t>Образец подзаголовка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7387C92-982D-4833-91A2-3565A39E2BBF}" type="datetimeFigureOut">
              <a:rPr lang="ru-RU" smtClean="0"/>
              <a:t>02.11.2024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FBDE871-B56A-4ED9-B8F6-6E2545C2563D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67183322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7387C92-982D-4833-91A2-3565A39E2BBF}" type="datetimeFigureOut">
              <a:rPr lang="ru-RU" smtClean="0"/>
              <a:t>02.11.2024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FBDE871-B56A-4ED9-B8F6-6E2545C2563D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62485781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7387C92-982D-4833-91A2-3565A39E2BBF}" type="datetimeFigureOut">
              <a:rPr lang="ru-RU" smtClean="0"/>
              <a:t>02.11.2024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FBDE871-B56A-4ED9-B8F6-6E2545C2563D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71537928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7387C92-982D-4833-91A2-3565A39E2BBF}" type="datetimeFigureOut">
              <a:rPr lang="ru-RU" smtClean="0"/>
              <a:t>02.11.2024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FBDE871-B56A-4ED9-B8F6-6E2545C2563D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49732176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7387C92-982D-4833-91A2-3565A39E2BBF}" type="datetimeFigureOut">
              <a:rPr lang="ru-RU" smtClean="0"/>
              <a:t>02.11.2024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FBDE871-B56A-4ED9-B8F6-6E2545C2563D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11606582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7387C92-982D-4833-91A2-3565A39E2BBF}" type="datetimeFigureOut">
              <a:rPr lang="ru-RU" smtClean="0"/>
              <a:t>02.11.2024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FBDE871-B56A-4ED9-B8F6-6E2545C2563D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73248121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7387C92-982D-4833-91A2-3565A39E2BBF}" type="datetimeFigureOut">
              <a:rPr lang="ru-RU" smtClean="0"/>
              <a:t>02.11.2024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FBDE871-B56A-4ED9-B8F6-6E2545C2563D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54575715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7387C92-982D-4833-91A2-3565A39E2BBF}" type="datetimeFigureOut">
              <a:rPr lang="ru-RU" smtClean="0"/>
              <a:t>02.11.2024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FBDE871-B56A-4ED9-B8F6-6E2545C2563D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73983194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7387C92-982D-4833-91A2-3565A39E2BBF}" type="datetimeFigureOut">
              <a:rPr lang="ru-RU" smtClean="0"/>
              <a:t>02.11.2024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FBDE871-B56A-4ED9-B8F6-6E2545C2563D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05333209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7387C92-982D-4833-91A2-3565A39E2BBF}" type="datetimeFigureOut">
              <a:rPr lang="ru-RU" smtClean="0"/>
              <a:t>02.11.2024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FBDE871-B56A-4ED9-B8F6-6E2545C2563D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85021539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7387C92-982D-4833-91A2-3565A39E2BBF}" type="datetimeFigureOut">
              <a:rPr lang="ru-RU" smtClean="0"/>
              <a:t>02.11.2024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FBDE871-B56A-4ED9-B8F6-6E2545C2563D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14908237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7387C92-982D-4833-91A2-3565A39E2BBF}" type="datetimeFigureOut">
              <a:rPr lang="ru-RU" smtClean="0"/>
              <a:t>02.11.2024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FBDE871-B56A-4ED9-B8F6-6E2545C2563D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59830777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hyperlink" Target="https://&#1084;&#1089;&#1087;.&#1088;&#1092;/" TargetMode="External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customXml" Target="../ink/ink1.xml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.emf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917575"/>
          </a:xfrm>
        </p:spPr>
        <p:txBody>
          <a:bodyPr>
            <a:normAutofit fontScale="90000"/>
          </a:bodyPr>
          <a:lstStyle/>
          <a:p>
            <a:r>
              <a:rPr lang="ru-RU" b="1" i="0" dirty="0">
                <a:solidFill>
                  <a:srgbClr val="101010"/>
                </a:solidFill>
                <a:effectLst/>
                <a:latin typeface="Circe" panose="020B0502020203020203" pitchFamily="34" charset="-52"/>
              </a:rPr>
              <a:t>ЗАЯВКА НА ПОЛУЧЕНИЕ МИКРОЗАЙМА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838200" y="1330324"/>
            <a:ext cx="10515600" cy="5222875"/>
          </a:xfrm>
        </p:spPr>
        <p:txBody>
          <a:bodyPr>
            <a:normAutofit/>
          </a:bodyPr>
          <a:lstStyle/>
          <a:p>
            <a:pPr marL="514350" indent="-514350">
              <a:buAutoNum type="arabicPeriod"/>
            </a:pPr>
            <a:r>
              <a:rPr lang="ru-RU" dirty="0"/>
              <a:t>Наличие личного кабинета на Госуслугах</a:t>
            </a:r>
          </a:p>
          <a:p>
            <a:pPr marL="514350" indent="-514350">
              <a:buAutoNum type="arabicPeriod"/>
            </a:pPr>
            <a:r>
              <a:rPr lang="ru-RU" dirty="0"/>
              <a:t>В кабинете на Госуслугах – наличие профиля НПД или ИП или ЮЛ.</a:t>
            </a:r>
          </a:p>
          <a:p>
            <a:pPr marL="514350" indent="-514350">
              <a:buAutoNum type="arabicPeriod"/>
            </a:pPr>
            <a:r>
              <a:rPr lang="ru-RU" dirty="0"/>
              <a:t>Наличие цифровой подписи (ЭЦП) – для подачи заявки на микрозайм. Для получения иной поддержки – подпись не требуется.</a:t>
            </a:r>
          </a:p>
          <a:p>
            <a:pPr marL="514350" indent="-514350">
              <a:buFont typeface="Arial" panose="020B0604020202020204" pitchFamily="34" charset="0"/>
              <a:buAutoNum type="arabicPeriod"/>
            </a:pPr>
            <a:r>
              <a:rPr lang="ru-RU" dirty="0"/>
              <a:t>Установка и настройка ПО для работы с ЭЦП (КриптоПро, запись сертификата в хранилище, установка </a:t>
            </a:r>
            <a:r>
              <a:rPr lang="ru-RU" dirty="0" err="1"/>
              <a:t>Криптоплагина</a:t>
            </a:r>
            <a:r>
              <a:rPr lang="ru-RU" dirty="0"/>
              <a:t> в браузере)</a:t>
            </a:r>
          </a:p>
          <a:p>
            <a:pPr marL="514350" indent="-514350">
              <a:buFont typeface="Arial" panose="020B0604020202020204" pitchFamily="34" charset="0"/>
              <a:buAutoNum type="arabicPeriod"/>
            </a:pPr>
            <a:r>
              <a:rPr lang="ru-RU" dirty="0"/>
              <a:t> Заходим на цифровую платформу – </a:t>
            </a:r>
            <a:r>
              <a:rPr lang="en-US" dirty="0">
                <a:hlinkClick r:id="rId2"/>
              </a:rPr>
              <a:t>https://</a:t>
            </a:r>
            <a:r>
              <a:rPr lang="ru-RU" dirty="0" err="1">
                <a:hlinkClick r:id="rId2"/>
              </a:rPr>
              <a:t>мсп.рф</a:t>
            </a:r>
            <a:r>
              <a:rPr lang="ru-RU" dirty="0">
                <a:hlinkClick r:id="rId2"/>
              </a:rPr>
              <a:t>/</a:t>
            </a:r>
            <a:r>
              <a:rPr lang="ru-RU" dirty="0"/>
              <a:t> Войти можно только через учетную запись на Госуслугах</a:t>
            </a:r>
          </a:p>
          <a:p>
            <a:pPr marL="514350" indent="-514350">
              <a:buAutoNum type="arabicPeriod"/>
            </a:pP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258438626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34032" y="68580"/>
            <a:ext cx="11936988" cy="6617058"/>
          </a:xfrm>
          <a:prstGeom prst="rect">
            <a:avLst/>
          </a:prstGeom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9156700" y="1968500"/>
            <a:ext cx="2762250" cy="4375150"/>
          </a:xfrm>
        </p:spPr>
        <p:txBody>
          <a:bodyPr>
            <a:normAutofit/>
          </a:bodyPr>
          <a:lstStyle/>
          <a:p>
            <a:pPr algn="ctr"/>
            <a:r>
              <a:rPr lang="ru-RU" sz="2400" b="1" u="sng" dirty="0"/>
              <a:t>На экране отражается главная страница – вверху нужно убедится что вы вошли как НПД или ИП или ЮЛ.</a:t>
            </a:r>
            <a:br>
              <a:rPr lang="ru-RU" sz="2400" b="1" u="sng" dirty="0"/>
            </a:br>
            <a:br>
              <a:rPr lang="ru-RU" sz="2400" b="1" u="sng" dirty="0"/>
            </a:br>
            <a:br>
              <a:rPr lang="ru-RU" sz="2400" b="1" u="sng" dirty="0"/>
            </a:br>
            <a:r>
              <a:rPr lang="ru-RU" sz="2400" b="1" u="sng" dirty="0"/>
              <a:t> Переходим в раздел Сервисы</a:t>
            </a:r>
          </a:p>
        </p:txBody>
      </p:sp>
      <mc:AlternateContent xmlns:mc="http://schemas.openxmlformats.org/markup-compatibility/2006" xmlns:p14="http://schemas.microsoft.com/office/powerpoint/2010/main">
        <mc:Choice Requires="p14">
          <p:contentPart p14:bwMode="auto" r:id="rId3">
            <p14:nvContentPartPr>
              <p14:cNvPr id="9" name="Рукописный ввод 8"/>
              <p14:cNvContentPartPr/>
              <p14:nvPr/>
            </p14:nvContentPartPr>
            <p14:xfrm>
              <a:off x="4800480" y="5473810"/>
              <a:ext cx="360" cy="360"/>
            </p14:xfrm>
          </p:contentPart>
        </mc:Choice>
        <mc:Fallback xmlns="">
          <p:pic>
            <p:nvPicPr>
              <p:cNvPr id="9" name="Рукописный ввод 8"/>
              <p:cNvPicPr/>
              <p:nvPr/>
            </p:nvPicPr>
            <p:blipFill>
              <a:blip r:embed="rId6"/>
              <a:stretch>
                <a:fillRect/>
              </a:stretch>
            </p:blipFill>
            <p:spPr>
              <a:xfrm>
                <a:off x="4788600" y="5461930"/>
                <a:ext cx="24120" cy="24120"/>
              </a:xfrm>
              <a:prstGeom prst="rect">
                <a:avLst/>
              </a:prstGeom>
            </p:spPr>
          </p:pic>
        </mc:Fallback>
      </mc:AlternateContent>
      <p:sp>
        <p:nvSpPr>
          <p:cNvPr id="14" name="Прямоугольник 13">
            <a:extLst>
              <a:ext uri="{FF2B5EF4-FFF2-40B4-BE49-F238E27FC236}">
                <a16:creationId xmlns:a16="http://schemas.microsoft.com/office/drawing/2014/main" id="{3EE647D6-EBE3-4560-8866-8FFBB8C4F7E4}"/>
              </a:ext>
            </a:extLst>
          </p:cNvPr>
          <p:cNvSpPr/>
          <p:nvPr/>
        </p:nvSpPr>
        <p:spPr>
          <a:xfrm>
            <a:off x="4354830" y="457200"/>
            <a:ext cx="1049655" cy="306705"/>
          </a:xfrm>
          <a:prstGeom prst="rect">
            <a:avLst/>
          </a:prstGeom>
          <a:noFill/>
          <a:ln w="38100">
            <a:solidFill>
              <a:srgbClr val="F4B183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6" name="Прямоугольник 15">
            <a:extLst>
              <a:ext uri="{FF2B5EF4-FFF2-40B4-BE49-F238E27FC236}">
                <a16:creationId xmlns:a16="http://schemas.microsoft.com/office/drawing/2014/main" id="{75BA2661-3226-4EB8-9D0C-7CE8041D0979}"/>
              </a:ext>
            </a:extLst>
          </p:cNvPr>
          <p:cNvSpPr/>
          <p:nvPr/>
        </p:nvSpPr>
        <p:spPr>
          <a:xfrm>
            <a:off x="5440680" y="478471"/>
            <a:ext cx="457200" cy="264161"/>
          </a:xfrm>
          <a:prstGeom prst="rect">
            <a:avLst/>
          </a:prstGeom>
          <a:noFill/>
          <a:ln w="38100">
            <a:solidFill>
              <a:srgbClr val="F4B183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cxnSp>
        <p:nvCxnSpPr>
          <p:cNvPr id="21" name="Прямая со стрелкой 20">
            <a:extLst>
              <a:ext uri="{FF2B5EF4-FFF2-40B4-BE49-F238E27FC236}">
                <a16:creationId xmlns:a16="http://schemas.microsoft.com/office/drawing/2014/main" id="{91568AA3-9CB8-403D-8A2F-FB94C8965EF0}"/>
              </a:ext>
            </a:extLst>
          </p:cNvPr>
          <p:cNvCxnSpPr/>
          <p:nvPr/>
        </p:nvCxnSpPr>
        <p:spPr>
          <a:xfrm flipH="1" flipV="1">
            <a:off x="4879657" y="763905"/>
            <a:ext cx="4388630" cy="2787163"/>
          </a:xfrm>
          <a:prstGeom prst="straightConnector1">
            <a:avLst/>
          </a:prstGeom>
          <a:ln w="57150">
            <a:solidFill>
              <a:srgbClr val="F4B183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2" name="Прямая со стрелкой 21">
            <a:extLst>
              <a:ext uri="{FF2B5EF4-FFF2-40B4-BE49-F238E27FC236}">
                <a16:creationId xmlns:a16="http://schemas.microsoft.com/office/drawing/2014/main" id="{2954F8BE-AD50-4F29-AF1D-D6DC50803DF3}"/>
              </a:ext>
            </a:extLst>
          </p:cNvPr>
          <p:cNvCxnSpPr>
            <a:cxnSpLocks/>
            <a:endCxn id="16" idx="2"/>
          </p:cNvCxnSpPr>
          <p:nvPr/>
        </p:nvCxnSpPr>
        <p:spPr>
          <a:xfrm flipH="1" flipV="1">
            <a:off x="5669280" y="742632"/>
            <a:ext cx="3898008" cy="4807026"/>
          </a:xfrm>
          <a:prstGeom prst="straightConnector1">
            <a:avLst/>
          </a:prstGeom>
          <a:ln w="57150">
            <a:solidFill>
              <a:srgbClr val="F4B183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547992435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56628" y="331801"/>
            <a:ext cx="11262322" cy="6335056"/>
          </a:xfrm>
          <a:prstGeom prst="rect">
            <a:avLst/>
          </a:prstGeom>
        </p:spPr>
      </p:pic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8083550" y="1207312"/>
            <a:ext cx="3790950" cy="1509713"/>
          </a:xfrm>
        </p:spPr>
        <p:txBody>
          <a:bodyPr>
            <a:normAutofit/>
          </a:bodyPr>
          <a:lstStyle/>
          <a:p>
            <a:r>
              <a:rPr lang="ru-RU" sz="3200" b="1" u="sng" dirty="0"/>
              <a:t>Переходим в раздел Подбор и получение микрозайма</a:t>
            </a:r>
          </a:p>
        </p:txBody>
      </p:sp>
      <p:sp>
        <p:nvSpPr>
          <p:cNvPr id="3" name="Овал 2">
            <a:extLst>
              <a:ext uri="{FF2B5EF4-FFF2-40B4-BE49-F238E27FC236}">
                <a16:creationId xmlns:a16="http://schemas.microsoft.com/office/drawing/2014/main" id="{9919133C-D763-4D07-BE7C-B4A2DC988064}"/>
              </a:ext>
            </a:extLst>
          </p:cNvPr>
          <p:cNvSpPr/>
          <p:nvPr/>
        </p:nvSpPr>
        <p:spPr>
          <a:xfrm>
            <a:off x="7093258" y="4270159"/>
            <a:ext cx="1882066" cy="1380529"/>
          </a:xfrm>
          <a:prstGeom prst="ellipse">
            <a:avLst/>
          </a:prstGeom>
          <a:noFill/>
          <a:ln w="57150">
            <a:solidFill>
              <a:srgbClr val="F4B183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cxnSp>
        <p:nvCxnSpPr>
          <p:cNvPr id="6" name="Прямая со стрелкой 5">
            <a:extLst>
              <a:ext uri="{FF2B5EF4-FFF2-40B4-BE49-F238E27FC236}">
                <a16:creationId xmlns:a16="http://schemas.microsoft.com/office/drawing/2014/main" id="{E92BDC46-DCFC-4C0F-A896-FDA5FBCF3445}"/>
              </a:ext>
            </a:extLst>
          </p:cNvPr>
          <p:cNvCxnSpPr>
            <a:endCxn id="3" idx="7"/>
          </p:cNvCxnSpPr>
          <p:nvPr/>
        </p:nvCxnSpPr>
        <p:spPr>
          <a:xfrm flipH="1">
            <a:off x="8699702" y="2717025"/>
            <a:ext cx="1305432" cy="1755308"/>
          </a:xfrm>
          <a:prstGeom prst="straightConnector1">
            <a:avLst/>
          </a:prstGeom>
          <a:ln w="57150">
            <a:solidFill>
              <a:srgbClr val="F4B183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493707210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Рисунок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0800" y="28575"/>
            <a:ext cx="12141200" cy="6829425"/>
          </a:xfrm>
          <a:prstGeom prst="rect">
            <a:avLst/>
          </a:prstGeom>
        </p:spPr>
      </p:pic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65100" y="4095751"/>
            <a:ext cx="2946400" cy="2197100"/>
          </a:xfrm>
        </p:spPr>
        <p:txBody>
          <a:bodyPr>
            <a:normAutofit/>
          </a:bodyPr>
          <a:lstStyle/>
          <a:p>
            <a:r>
              <a:rPr lang="ru-RU" dirty="0"/>
              <a:t>Удостоверяемся в качестве кого вы подаете заявку на микрозайм</a:t>
            </a:r>
          </a:p>
        </p:txBody>
      </p:sp>
      <p:sp>
        <p:nvSpPr>
          <p:cNvPr id="6" name="Объект 2"/>
          <p:cNvSpPr txBox="1">
            <a:spLocks/>
          </p:cNvSpPr>
          <p:nvPr/>
        </p:nvSpPr>
        <p:spPr>
          <a:xfrm>
            <a:off x="9283700" y="4497387"/>
            <a:ext cx="2463800" cy="1393825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ru-RU" dirty="0"/>
              <a:t>Нажимаем – Получить микрозайм</a:t>
            </a:r>
          </a:p>
        </p:txBody>
      </p:sp>
      <p:sp>
        <p:nvSpPr>
          <p:cNvPr id="2" name="Прямоугольник 1">
            <a:extLst>
              <a:ext uri="{FF2B5EF4-FFF2-40B4-BE49-F238E27FC236}">
                <a16:creationId xmlns:a16="http://schemas.microsoft.com/office/drawing/2014/main" id="{6DD3CFD4-2893-41BC-A0CD-B7FF4B6BF9C7}"/>
              </a:ext>
            </a:extLst>
          </p:cNvPr>
          <p:cNvSpPr/>
          <p:nvPr/>
        </p:nvSpPr>
        <p:spPr>
          <a:xfrm>
            <a:off x="3045041" y="4095751"/>
            <a:ext cx="4039340" cy="707068"/>
          </a:xfrm>
          <a:prstGeom prst="rect">
            <a:avLst/>
          </a:prstGeom>
          <a:noFill/>
          <a:ln w="76200">
            <a:solidFill>
              <a:srgbClr val="F4B183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cxnSp>
        <p:nvCxnSpPr>
          <p:cNvPr id="10" name="Соединитель: уступ 9">
            <a:extLst>
              <a:ext uri="{FF2B5EF4-FFF2-40B4-BE49-F238E27FC236}">
                <a16:creationId xmlns:a16="http://schemas.microsoft.com/office/drawing/2014/main" id="{A117D547-E848-4ECA-8300-F099B5A1229B}"/>
              </a:ext>
            </a:extLst>
          </p:cNvPr>
          <p:cNvCxnSpPr>
            <a:cxnSpLocks/>
            <a:stCxn id="2" idx="0"/>
            <a:endCxn id="3" idx="0"/>
          </p:cNvCxnSpPr>
          <p:nvPr/>
        </p:nvCxnSpPr>
        <p:spPr>
          <a:xfrm rot="16200000" flipV="1">
            <a:off x="3351506" y="2382545"/>
            <a:ext cx="12700" cy="3426411"/>
          </a:xfrm>
          <a:prstGeom prst="bentConnector3">
            <a:avLst>
              <a:gd name="adj1" fmla="val 1944000"/>
            </a:avLst>
          </a:prstGeom>
          <a:ln w="57150">
            <a:solidFill>
              <a:srgbClr val="F4B183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3" name="Овал 22">
            <a:extLst>
              <a:ext uri="{FF2B5EF4-FFF2-40B4-BE49-F238E27FC236}">
                <a16:creationId xmlns:a16="http://schemas.microsoft.com/office/drawing/2014/main" id="{7C6ADC26-BD8A-4F39-8923-F7396D4408F9}"/>
              </a:ext>
            </a:extLst>
          </p:cNvPr>
          <p:cNvSpPr/>
          <p:nvPr/>
        </p:nvSpPr>
        <p:spPr>
          <a:xfrm>
            <a:off x="7313845" y="6087956"/>
            <a:ext cx="1581580" cy="409789"/>
          </a:xfrm>
          <a:prstGeom prst="ellipse">
            <a:avLst/>
          </a:prstGeom>
          <a:noFill/>
          <a:ln w="57150">
            <a:solidFill>
              <a:srgbClr val="F4B183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cxnSp>
        <p:nvCxnSpPr>
          <p:cNvPr id="25" name="Прямая со стрелкой 24">
            <a:extLst>
              <a:ext uri="{FF2B5EF4-FFF2-40B4-BE49-F238E27FC236}">
                <a16:creationId xmlns:a16="http://schemas.microsoft.com/office/drawing/2014/main" id="{877AF1C0-F2EC-4E8F-94A6-8AF475C5AF37}"/>
              </a:ext>
            </a:extLst>
          </p:cNvPr>
          <p:cNvCxnSpPr>
            <a:cxnSpLocks/>
          </p:cNvCxnSpPr>
          <p:nvPr/>
        </p:nvCxnSpPr>
        <p:spPr>
          <a:xfrm flipH="1">
            <a:off x="8780016" y="5051394"/>
            <a:ext cx="674702" cy="1036562"/>
          </a:xfrm>
          <a:prstGeom prst="straightConnector1">
            <a:avLst/>
          </a:prstGeom>
          <a:ln w="57150">
            <a:solidFill>
              <a:srgbClr val="F4B183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742119951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158750" y="23217"/>
            <a:ext cx="12109450" cy="6811565"/>
          </a:xfrm>
          <a:prstGeom prst="rect">
            <a:avLst/>
          </a:prstGeom>
        </p:spPr>
      </p:pic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7537450" y="1749425"/>
            <a:ext cx="4413250" cy="993775"/>
          </a:xfrm>
        </p:spPr>
        <p:txBody>
          <a:bodyPr/>
          <a:lstStyle/>
          <a:p>
            <a:r>
              <a:rPr lang="ru-RU" dirty="0">
                <a:solidFill>
                  <a:schemeClr val="bg1"/>
                </a:solidFill>
              </a:rPr>
              <a:t>Подтверждаем подачу заявки на микрозайм</a:t>
            </a:r>
          </a:p>
        </p:txBody>
      </p:sp>
      <p:sp>
        <p:nvSpPr>
          <p:cNvPr id="2" name="Овал 1">
            <a:extLst>
              <a:ext uri="{FF2B5EF4-FFF2-40B4-BE49-F238E27FC236}">
                <a16:creationId xmlns:a16="http://schemas.microsoft.com/office/drawing/2014/main" id="{33E8C26D-2C78-4C04-960B-CF7871854185}"/>
              </a:ext>
            </a:extLst>
          </p:cNvPr>
          <p:cNvSpPr/>
          <p:nvPr/>
        </p:nvSpPr>
        <p:spPr>
          <a:xfrm>
            <a:off x="4183563" y="2702752"/>
            <a:ext cx="3424824" cy="1766656"/>
          </a:xfrm>
          <a:prstGeom prst="ellipse">
            <a:avLst/>
          </a:prstGeom>
          <a:noFill/>
          <a:ln w="76200">
            <a:solidFill>
              <a:srgbClr val="F4B183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cxnSp>
        <p:nvCxnSpPr>
          <p:cNvPr id="6" name="Прямая со стрелкой 5">
            <a:extLst>
              <a:ext uri="{FF2B5EF4-FFF2-40B4-BE49-F238E27FC236}">
                <a16:creationId xmlns:a16="http://schemas.microsoft.com/office/drawing/2014/main" id="{36CC0FCA-461C-4C1A-9CC7-13D63B3DA03E}"/>
              </a:ext>
            </a:extLst>
          </p:cNvPr>
          <p:cNvCxnSpPr>
            <a:cxnSpLocks/>
          </p:cNvCxnSpPr>
          <p:nvPr/>
        </p:nvCxnSpPr>
        <p:spPr>
          <a:xfrm flipH="1">
            <a:off x="7608388" y="2583402"/>
            <a:ext cx="1864086" cy="845597"/>
          </a:xfrm>
          <a:prstGeom prst="straightConnector1">
            <a:avLst/>
          </a:prstGeom>
          <a:ln w="76200">
            <a:solidFill>
              <a:srgbClr val="F4B183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683569017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215900" y="831850"/>
            <a:ext cx="3060700" cy="5624513"/>
          </a:xfrm>
        </p:spPr>
        <p:txBody>
          <a:bodyPr>
            <a:normAutofit/>
          </a:bodyPr>
          <a:lstStyle/>
          <a:p>
            <a:r>
              <a:rPr lang="ru-RU" sz="2000" dirty="0"/>
              <a:t>В поле параметры – устанавливаем необходимые вам:</a:t>
            </a:r>
          </a:p>
          <a:p>
            <a:endParaRPr lang="ru-RU" sz="2000" dirty="0"/>
          </a:p>
          <a:p>
            <a:r>
              <a:rPr lang="ru-RU" sz="2000" dirty="0"/>
              <a:t>1. Сумма займа от 50 000 – до 3 000 000</a:t>
            </a:r>
          </a:p>
          <a:p>
            <a:endParaRPr lang="ru-RU" sz="2000" dirty="0"/>
          </a:p>
          <a:p>
            <a:r>
              <a:rPr lang="ru-RU" sz="2000" dirty="0"/>
              <a:t>2. Срок от 12 до 36 мес</a:t>
            </a:r>
          </a:p>
          <a:p>
            <a:endParaRPr lang="ru-RU" sz="2000" dirty="0"/>
          </a:p>
          <a:p>
            <a:endParaRPr lang="ru-RU" sz="2000" dirty="0"/>
          </a:p>
          <a:p>
            <a:r>
              <a:rPr lang="ru-RU" sz="2000" dirty="0"/>
              <a:t>4. Кнопка подобрать</a:t>
            </a:r>
          </a:p>
          <a:p>
            <a:endParaRPr lang="ru-RU" dirty="0"/>
          </a:p>
        </p:txBody>
      </p:sp>
      <p:cxnSp>
        <p:nvCxnSpPr>
          <p:cNvPr id="14" name="Прямая со стрелкой 13">
            <a:extLst>
              <a:ext uri="{FF2B5EF4-FFF2-40B4-BE49-F238E27FC236}">
                <a16:creationId xmlns:a16="http://schemas.microsoft.com/office/drawing/2014/main" id="{8A9B45D2-13D1-4C4B-814C-6E8C57DC89D4}"/>
              </a:ext>
            </a:extLst>
          </p:cNvPr>
          <p:cNvCxnSpPr>
            <a:cxnSpLocks/>
          </p:cNvCxnSpPr>
          <p:nvPr/>
        </p:nvCxnSpPr>
        <p:spPr>
          <a:xfrm flipV="1">
            <a:off x="3071674" y="2535322"/>
            <a:ext cx="2912127" cy="889570"/>
          </a:xfrm>
          <a:prstGeom prst="straightConnector1">
            <a:avLst/>
          </a:prstGeom>
          <a:ln w="57150">
            <a:solidFill>
              <a:srgbClr val="F4B183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" name="Прямая со стрелкой 14">
            <a:extLst>
              <a:ext uri="{FF2B5EF4-FFF2-40B4-BE49-F238E27FC236}">
                <a16:creationId xmlns:a16="http://schemas.microsoft.com/office/drawing/2014/main" id="{1EE994A0-3F9E-4E7C-8404-67C58EF3E1DE}"/>
              </a:ext>
            </a:extLst>
          </p:cNvPr>
          <p:cNvCxnSpPr>
            <a:cxnSpLocks/>
          </p:cNvCxnSpPr>
          <p:nvPr/>
        </p:nvCxnSpPr>
        <p:spPr>
          <a:xfrm flipH="1" flipV="1">
            <a:off x="8176260" y="2389150"/>
            <a:ext cx="1844040" cy="801374"/>
          </a:xfrm>
          <a:prstGeom prst="straightConnector1">
            <a:avLst/>
          </a:prstGeom>
          <a:ln w="57150">
            <a:solidFill>
              <a:srgbClr val="F4B183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" name="Прямая со стрелкой 16">
            <a:extLst>
              <a:ext uri="{FF2B5EF4-FFF2-40B4-BE49-F238E27FC236}">
                <a16:creationId xmlns:a16="http://schemas.microsoft.com/office/drawing/2014/main" id="{9904449B-0E7A-462E-AB0D-6C01E3AC6E92}"/>
              </a:ext>
            </a:extLst>
          </p:cNvPr>
          <p:cNvCxnSpPr>
            <a:cxnSpLocks/>
            <a:endCxn id="16" idx="3"/>
          </p:cNvCxnSpPr>
          <p:nvPr/>
        </p:nvCxnSpPr>
        <p:spPr>
          <a:xfrm flipV="1">
            <a:off x="2823099" y="3693897"/>
            <a:ext cx="1768814" cy="908049"/>
          </a:xfrm>
          <a:prstGeom prst="straightConnector1">
            <a:avLst/>
          </a:prstGeom>
          <a:ln w="57150">
            <a:solidFill>
              <a:srgbClr val="F4B183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9" name="TextBox 18">
            <a:extLst>
              <a:ext uri="{FF2B5EF4-FFF2-40B4-BE49-F238E27FC236}">
                <a16:creationId xmlns:a16="http://schemas.microsoft.com/office/drawing/2014/main" id="{38C85657-7360-4A86-A7F1-9746847FB215}"/>
              </a:ext>
            </a:extLst>
          </p:cNvPr>
          <p:cNvSpPr txBox="1"/>
          <p:nvPr/>
        </p:nvSpPr>
        <p:spPr>
          <a:xfrm>
            <a:off x="8762260" y="3190524"/>
            <a:ext cx="3346882" cy="92333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ru-RU" sz="1800" b="1" dirty="0"/>
              <a:t>3. Наличие залога – да</a:t>
            </a:r>
          </a:p>
          <a:p>
            <a:r>
              <a:rPr lang="ru-RU" sz="1800" dirty="0"/>
              <a:t>(наш Фонд работает с поручителями)</a:t>
            </a:r>
          </a:p>
        </p:txBody>
      </p:sp>
      <p:cxnSp>
        <p:nvCxnSpPr>
          <p:cNvPr id="26" name="Прямая со стрелкой 25">
            <a:extLst>
              <a:ext uri="{FF2B5EF4-FFF2-40B4-BE49-F238E27FC236}">
                <a16:creationId xmlns:a16="http://schemas.microsoft.com/office/drawing/2014/main" id="{4FD92806-654D-44A8-B19D-ABE7BE9F70C9}"/>
              </a:ext>
            </a:extLst>
          </p:cNvPr>
          <p:cNvCxnSpPr>
            <a:cxnSpLocks/>
          </p:cNvCxnSpPr>
          <p:nvPr/>
        </p:nvCxnSpPr>
        <p:spPr>
          <a:xfrm flipV="1">
            <a:off x="2823099" y="2263140"/>
            <a:ext cx="1736181" cy="272182"/>
          </a:xfrm>
          <a:prstGeom prst="straightConnector1">
            <a:avLst/>
          </a:prstGeom>
          <a:ln w="57150">
            <a:solidFill>
              <a:srgbClr val="F4B183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6" name="Овал 15">
            <a:extLst>
              <a:ext uri="{FF2B5EF4-FFF2-40B4-BE49-F238E27FC236}">
                <a16:creationId xmlns:a16="http://schemas.microsoft.com/office/drawing/2014/main" id="{E16902FF-DA5F-4B1B-A57D-ABBACE37891A}"/>
              </a:ext>
            </a:extLst>
          </p:cNvPr>
          <p:cNvSpPr/>
          <p:nvPr/>
        </p:nvSpPr>
        <p:spPr>
          <a:xfrm>
            <a:off x="4444980" y="3249775"/>
            <a:ext cx="1003320" cy="520321"/>
          </a:xfrm>
          <a:prstGeom prst="ellipse">
            <a:avLst/>
          </a:prstGeom>
          <a:noFill/>
          <a:ln w="38100">
            <a:solidFill>
              <a:srgbClr val="F4B183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342270719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03433" y="436197"/>
            <a:ext cx="11136167" cy="6264094"/>
          </a:xfrm>
          <a:prstGeom prst="rect">
            <a:avLst/>
          </a:prstGeom>
        </p:spPr>
      </p:pic>
      <p:sp>
        <p:nvSpPr>
          <p:cNvPr id="5" name="Объект 2"/>
          <p:cNvSpPr>
            <a:spLocks noGrp="1"/>
          </p:cNvSpPr>
          <p:nvPr>
            <p:ph idx="1"/>
          </p:nvPr>
        </p:nvSpPr>
        <p:spPr>
          <a:xfrm>
            <a:off x="1526712" y="864731"/>
            <a:ext cx="2778588" cy="5407025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ru-RU" sz="2000" dirty="0"/>
              <a:t>Появляется список подходящих вам продуктов. </a:t>
            </a:r>
          </a:p>
          <a:p>
            <a:pPr marL="0" indent="0">
              <a:buNone/>
            </a:pPr>
            <a:endParaRPr lang="ru-RU" sz="2000" dirty="0"/>
          </a:p>
          <a:p>
            <a:pPr marL="0" indent="0">
              <a:buNone/>
            </a:pPr>
            <a:r>
              <a:rPr lang="ru-RU" sz="2000" b="1" dirty="0"/>
              <a:t>1. </a:t>
            </a:r>
            <a:r>
              <a:rPr lang="ru-RU" sz="2000" dirty="0"/>
              <a:t>По кнопке «Об организации» – можно определить кто оказывает услугу.</a:t>
            </a:r>
          </a:p>
          <a:p>
            <a:pPr marL="0" indent="0">
              <a:buNone/>
            </a:pPr>
            <a:endParaRPr lang="ru-RU" sz="2000" dirty="0"/>
          </a:p>
          <a:p>
            <a:r>
              <a:rPr lang="ru-RU" sz="2000" dirty="0"/>
              <a:t>Выбирайте тот продукт, который оказывает наш Фонд.</a:t>
            </a:r>
          </a:p>
          <a:p>
            <a:endParaRPr lang="ru-RU" sz="2000" dirty="0"/>
          </a:p>
          <a:p>
            <a:r>
              <a:rPr lang="ru-RU" sz="2000" dirty="0"/>
              <a:t>После выбора – нажимайте «Далее»</a:t>
            </a: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854203D9-535E-4C7E-AF8B-D981E906D970}"/>
              </a:ext>
            </a:extLst>
          </p:cNvPr>
          <p:cNvSpPr txBox="1"/>
          <p:nvPr/>
        </p:nvSpPr>
        <p:spPr>
          <a:xfrm>
            <a:off x="9386244" y="3035633"/>
            <a:ext cx="2461908" cy="175432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ru-RU" sz="1800" b="1" dirty="0"/>
              <a:t>2. </a:t>
            </a:r>
            <a:r>
              <a:rPr lang="ru-RU" sz="1800" dirty="0"/>
              <a:t>По кнопке «О продукте» – можно скачать документ с полным описанием условий и требований продукта</a:t>
            </a:r>
          </a:p>
        </p:txBody>
      </p:sp>
      <p:sp>
        <p:nvSpPr>
          <p:cNvPr id="15" name="Овал 14">
            <a:extLst>
              <a:ext uri="{FF2B5EF4-FFF2-40B4-BE49-F238E27FC236}">
                <a16:creationId xmlns:a16="http://schemas.microsoft.com/office/drawing/2014/main" id="{E9C8DE47-68D4-44E5-928F-6E25D1B0B4FF}"/>
              </a:ext>
            </a:extLst>
          </p:cNvPr>
          <p:cNvSpPr/>
          <p:nvPr/>
        </p:nvSpPr>
        <p:spPr>
          <a:xfrm>
            <a:off x="6720840" y="1988820"/>
            <a:ext cx="647700" cy="342900"/>
          </a:xfrm>
          <a:prstGeom prst="ellipse">
            <a:avLst/>
          </a:prstGeom>
          <a:noFill/>
          <a:ln w="38100">
            <a:solidFill>
              <a:srgbClr val="F4B183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sp>
        <p:nvSpPr>
          <p:cNvPr id="16" name="Овал 15">
            <a:extLst>
              <a:ext uri="{FF2B5EF4-FFF2-40B4-BE49-F238E27FC236}">
                <a16:creationId xmlns:a16="http://schemas.microsoft.com/office/drawing/2014/main" id="{3D62EA1D-1148-4ABD-8087-7BF392E36FF9}"/>
              </a:ext>
            </a:extLst>
          </p:cNvPr>
          <p:cNvSpPr/>
          <p:nvPr/>
        </p:nvSpPr>
        <p:spPr>
          <a:xfrm>
            <a:off x="8423208" y="1988820"/>
            <a:ext cx="647700" cy="342900"/>
          </a:xfrm>
          <a:prstGeom prst="ellipse">
            <a:avLst/>
          </a:prstGeom>
          <a:noFill/>
          <a:ln w="38100">
            <a:solidFill>
              <a:srgbClr val="F4B183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sp>
        <p:nvSpPr>
          <p:cNvPr id="19" name="Овал 18">
            <a:extLst>
              <a:ext uri="{FF2B5EF4-FFF2-40B4-BE49-F238E27FC236}">
                <a16:creationId xmlns:a16="http://schemas.microsoft.com/office/drawing/2014/main" id="{CA25DF8A-5F2C-4BC9-BEA1-0AC2767091C8}"/>
              </a:ext>
            </a:extLst>
          </p:cNvPr>
          <p:cNvSpPr/>
          <p:nvPr/>
        </p:nvSpPr>
        <p:spPr>
          <a:xfrm>
            <a:off x="8305800" y="2439318"/>
            <a:ext cx="1057026" cy="850585"/>
          </a:xfrm>
          <a:prstGeom prst="ellipse">
            <a:avLst/>
          </a:prstGeom>
          <a:noFill/>
          <a:ln w="38100">
            <a:solidFill>
              <a:srgbClr val="F4B183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sp>
        <p:nvSpPr>
          <p:cNvPr id="21" name="Овал 20">
            <a:extLst>
              <a:ext uri="{FF2B5EF4-FFF2-40B4-BE49-F238E27FC236}">
                <a16:creationId xmlns:a16="http://schemas.microsoft.com/office/drawing/2014/main" id="{E6AECF68-D2AC-42DB-9CD5-6E0F035202B7}"/>
              </a:ext>
            </a:extLst>
          </p:cNvPr>
          <p:cNvSpPr/>
          <p:nvPr/>
        </p:nvSpPr>
        <p:spPr>
          <a:xfrm>
            <a:off x="8690172" y="4055793"/>
            <a:ext cx="380736" cy="342900"/>
          </a:xfrm>
          <a:prstGeom prst="ellipse">
            <a:avLst/>
          </a:prstGeom>
          <a:noFill/>
          <a:ln w="38100">
            <a:solidFill>
              <a:srgbClr val="F4B183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sp>
        <p:nvSpPr>
          <p:cNvPr id="23" name="Овал 22">
            <a:extLst>
              <a:ext uri="{FF2B5EF4-FFF2-40B4-BE49-F238E27FC236}">
                <a16:creationId xmlns:a16="http://schemas.microsoft.com/office/drawing/2014/main" id="{C2A83F4D-4D26-49CB-AB3E-A2D8A0238427}"/>
              </a:ext>
            </a:extLst>
          </p:cNvPr>
          <p:cNvSpPr/>
          <p:nvPr/>
        </p:nvSpPr>
        <p:spPr>
          <a:xfrm>
            <a:off x="8067000" y="5783580"/>
            <a:ext cx="950568" cy="402360"/>
          </a:xfrm>
          <a:prstGeom prst="ellipse">
            <a:avLst/>
          </a:prstGeom>
          <a:noFill/>
          <a:ln w="38100">
            <a:solidFill>
              <a:srgbClr val="F4B183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cxnSp>
        <p:nvCxnSpPr>
          <p:cNvPr id="25" name="Прямая со стрелкой 24">
            <a:extLst>
              <a:ext uri="{FF2B5EF4-FFF2-40B4-BE49-F238E27FC236}">
                <a16:creationId xmlns:a16="http://schemas.microsoft.com/office/drawing/2014/main" id="{A2B912A0-0A28-42F3-ABE8-C5DAE678EFA0}"/>
              </a:ext>
            </a:extLst>
          </p:cNvPr>
          <p:cNvCxnSpPr/>
          <p:nvPr/>
        </p:nvCxnSpPr>
        <p:spPr>
          <a:xfrm flipV="1">
            <a:off x="3497580" y="2186940"/>
            <a:ext cx="3223260" cy="675590"/>
          </a:xfrm>
          <a:prstGeom prst="straightConnector1">
            <a:avLst/>
          </a:prstGeom>
          <a:ln w="57150">
            <a:solidFill>
              <a:srgbClr val="F4B183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7" name="Прямая со стрелкой 26">
            <a:extLst>
              <a:ext uri="{FF2B5EF4-FFF2-40B4-BE49-F238E27FC236}">
                <a16:creationId xmlns:a16="http://schemas.microsoft.com/office/drawing/2014/main" id="{88DF7DFF-056D-4016-A5EF-784BBF923C14}"/>
              </a:ext>
            </a:extLst>
          </p:cNvPr>
          <p:cNvCxnSpPr>
            <a:cxnSpLocks/>
            <a:endCxn id="16" idx="6"/>
          </p:cNvCxnSpPr>
          <p:nvPr/>
        </p:nvCxnSpPr>
        <p:spPr>
          <a:xfrm flipH="1" flipV="1">
            <a:off x="9070908" y="2160270"/>
            <a:ext cx="1456982" cy="958184"/>
          </a:xfrm>
          <a:prstGeom prst="straightConnector1">
            <a:avLst/>
          </a:prstGeom>
          <a:ln w="57150">
            <a:solidFill>
              <a:srgbClr val="F4B183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30" name="Рисунок 29">
            <a:extLst>
              <a:ext uri="{FF2B5EF4-FFF2-40B4-BE49-F238E27FC236}">
                <a16:creationId xmlns:a16="http://schemas.microsoft.com/office/drawing/2014/main" id="{91F295C2-6B45-4217-933A-33B877F973A3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9835" t="19756" r="10395" b="16876"/>
          <a:stretch/>
        </p:blipFill>
        <p:spPr>
          <a:xfrm>
            <a:off x="8451600" y="2562630"/>
            <a:ext cx="687960" cy="546501"/>
          </a:xfrm>
          <a:prstGeom prst="rect">
            <a:avLst/>
          </a:prstGeom>
        </p:spPr>
      </p:pic>
      <p:cxnSp>
        <p:nvCxnSpPr>
          <p:cNvPr id="31" name="Прямая со стрелкой 30">
            <a:extLst>
              <a:ext uri="{FF2B5EF4-FFF2-40B4-BE49-F238E27FC236}">
                <a16:creationId xmlns:a16="http://schemas.microsoft.com/office/drawing/2014/main" id="{8F6F9309-8B01-421B-9907-E200B4DE0721}"/>
              </a:ext>
            </a:extLst>
          </p:cNvPr>
          <p:cNvCxnSpPr>
            <a:cxnSpLocks/>
          </p:cNvCxnSpPr>
          <p:nvPr/>
        </p:nvCxnSpPr>
        <p:spPr>
          <a:xfrm flipV="1">
            <a:off x="3754308" y="2945066"/>
            <a:ext cx="4697292" cy="1482025"/>
          </a:xfrm>
          <a:prstGeom prst="straightConnector1">
            <a:avLst/>
          </a:prstGeom>
          <a:ln w="57150">
            <a:solidFill>
              <a:srgbClr val="F4B183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2" name="Прямая со стрелкой 31">
            <a:extLst>
              <a:ext uri="{FF2B5EF4-FFF2-40B4-BE49-F238E27FC236}">
                <a16:creationId xmlns:a16="http://schemas.microsoft.com/office/drawing/2014/main" id="{2BF566F2-8431-4F41-A33B-43C933C39998}"/>
              </a:ext>
            </a:extLst>
          </p:cNvPr>
          <p:cNvCxnSpPr>
            <a:cxnSpLocks/>
            <a:endCxn id="21" idx="2"/>
          </p:cNvCxnSpPr>
          <p:nvPr/>
        </p:nvCxnSpPr>
        <p:spPr>
          <a:xfrm flipV="1">
            <a:off x="3741306" y="4227243"/>
            <a:ext cx="4948866" cy="199848"/>
          </a:xfrm>
          <a:prstGeom prst="straightConnector1">
            <a:avLst/>
          </a:prstGeom>
          <a:ln w="57150">
            <a:solidFill>
              <a:srgbClr val="F4B183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8" name="Прямая со стрелкой 37">
            <a:extLst>
              <a:ext uri="{FF2B5EF4-FFF2-40B4-BE49-F238E27FC236}">
                <a16:creationId xmlns:a16="http://schemas.microsoft.com/office/drawing/2014/main" id="{3834AF47-74B9-405E-85D0-4A367A57427E}"/>
              </a:ext>
            </a:extLst>
          </p:cNvPr>
          <p:cNvCxnSpPr>
            <a:endCxn id="23" idx="1"/>
          </p:cNvCxnSpPr>
          <p:nvPr/>
        </p:nvCxnSpPr>
        <p:spPr>
          <a:xfrm>
            <a:off x="3970020" y="5509260"/>
            <a:ext cx="4236187" cy="333244"/>
          </a:xfrm>
          <a:prstGeom prst="straightConnector1">
            <a:avLst/>
          </a:prstGeom>
          <a:ln w="38100">
            <a:solidFill>
              <a:srgbClr val="F4B183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940961338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-1"/>
            <a:ext cx="11976100" cy="6736557"/>
          </a:xfrm>
          <a:prstGeom prst="rect">
            <a:avLst/>
          </a:prstGeom>
        </p:spPr>
      </p:pic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87350" y="1757045"/>
            <a:ext cx="4093210" cy="4125595"/>
          </a:xfrm>
          <a:solidFill>
            <a:schemeClr val="bg1"/>
          </a:solidFill>
        </p:spPr>
        <p:txBody>
          <a:bodyPr>
            <a:normAutofit fontScale="92500" lnSpcReduction="10000"/>
          </a:bodyPr>
          <a:lstStyle/>
          <a:p>
            <a:r>
              <a:rPr lang="ru-RU" dirty="0"/>
              <a:t>Теперь заполняем поля заявки. Когда все заполнено в каждом блоке – кнопка далее.</a:t>
            </a:r>
          </a:p>
          <a:p>
            <a:r>
              <a:rPr lang="ru-RU" dirty="0"/>
              <a:t>Часть данных автоматически подставиться с Госуслуг</a:t>
            </a:r>
          </a:p>
          <a:p>
            <a:r>
              <a:rPr lang="ru-RU" dirty="0"/>
              <a:t>В блоке с документами – необходимо в каждом поле прикрепить документ в формате *</a:t>
            </a:r>
            <a:r>
              <a:rPr lang="en-US" dirty="0"/>
              <a:t>pdf.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899331453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94544" y="110728"/>
            <a:ext cx="11945056" cy="6719094"/>
          </a:xfrm>
          <a:prstGeom prst="rect">
            <a:avLst/>
          </a:prstGeom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36550" y="2184400"/>
            <a:ext cx="4296410" cy="3079750"/>
          </a:xfrm>
        </p:spPr>
        <p:txBody>
          <a:bodyPr/>
          <a:lstStyle/>
          <a:p>
            <a:r>
              <a:rPr lang="ru-RU" dirty="0"/>
              <a:t>Подпишите заявку вашей ЭЦП и отправьте</a:t>
            </a:r>
          </a:p>
        </p:txBody>
      </p:sp>
    </p:spTree>
    <p:extLst>
      <p:ext uri="{BB962C8B-B14F-4D97-AF65-F5344CB8AC3E}">
        <p14:creationId xmlns:p14="http://schemas.microsoft.com/office/powerpoint/2010/main" val="2672315165"/>
      </p:ext>
    </p:extLst>
  </p:cSld>
  <p:clrMapOvr>
    <a:masterClrMapping/>
  </p:clrMapOvr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174</TotalTime>
  <Words>281</Words>
  <Application>Microsoft Office PowerPoint</Application>
  <PresentationFormat>Широкоэкранный</PresentationFormat>
  <Paragraphs>33</Paragraphs>
  <Slides>9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4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9</vt:i4>
      </vt:variant>
    </vt:vector>
  </HeadingPairs>
  <TitlesOfParts>
    <vt:vector size="14" baseType="lpstr">
      <vt:lpstr>Arial</vt:lpstr>
      <vt:lpstr>Calibri</vt:lpstr>
      <vt:lpstr>Calibri Light</vt:lpstr>
      <vt:lpstr>Circe</vt:lpstr>
      <vt:lpstr>Тема Office</vt:lpstr>
      <vt:lpstr>ЗАЯВКА НА ПОЛУЧЕНИЕ МИКРОЗАЙМА</vt:lpstr>
      <vt:lpstr>На экране отражается главная страница – вверху нужно убедится что вы вошли как НПД или ИП или ЮЛ.    Переходим в раздел Сервисы</vt:lpstr>
      <vt:lpstr>Переходим в раздел Подбор и получение микрозайма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Подпишите заявку вашей ЭЦП и отправьте</vt:lpstr>
    </vt:vector>
  </TitlesOfParts>
  <Company>HP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Elena</dc:creator>
  <cp:lastModifiedBy>Екатерина Ерохина</cp:lastModifiedBy>
  <cp:revision>23</cp:revision>
  <cp:lastPrinted>2024-04-26T06:48:35Z</cp:lastPrinted>
  <dcterms:created xsi:type="dcterms:W3CDTF">2024-04-26T05:24:44Z</dcterms:created>
  <dcterms:modified xsi:type="dcterms:W3CDTF">2024-11-02T12:29:51Z</dcterms:modified>
</cp:coreProperties>
</file>