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CB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91" d="100"/>
          <a:sy n="91" d="100"/>
        </p:scale>
        <p:origin x="2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97307-B6A9-4B54-A316-0D64A505B3CC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65453-0400-4CE4-B4A8-9C0F6AEC79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713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97307-B6A9-4B54-A316-0D64A505B3CC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65453-0400-4CE4-B4A8-9C0F6AEC79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690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97307-B6A9-4B54-A316-0D64A505B3CC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65453-0400-4CE4-B4A8-9C0F6AEC79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810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97307-B6A9-4B54-A316-0D64A505B3CC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65453-0400-4CE4-B4A8-9C0F6AEC79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666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97307-B6A9-4B54-A316-0D64A505B3CC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65453-0400-4CE4-B4A8-9C0F6AEC79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124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97307-B6A9-4B54-A316-0D64A505B3CC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65453-0400-4CE4-B4A8-9C0F6AEC79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605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97307-B6A9-4B54-A316-0D64A505B3CC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65453-0400-4CE4-B4A8-9C0F6AEC79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567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97307-B6A9-4B54-A316-0D64A505B3CC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65453-0400-4CE4-B4A8-9C0F6AEC79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906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97307-B6A9-4B54-A316-0D64A505B3CC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65453-0400-4CE4-B4A8-9C0F6AEC79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131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97307-B6A9-4B54-A316-0D64A505B3CC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65453-0400-4CE4-B4A8-9C0F6AEC79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2739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97307-B6A9-4B54-A316-0D64A505B3CC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65453-0400-4CE4-B4A8-9C0F6AEC79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165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A97307-B6A9-4B54-A316-0D64A505B3CC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65453-0400-4CE4-B4A8-9C0F6AEC79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214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&#1084;&#1089;&#1087;.&#1088;&#1092;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7575"/>
          </a:xfrm>
        </p:spPr>
        <p:txBody>
          <a:bodyPr/>
          <a:lstStyle/>
          <a:p>
            <a:r>
              <a:rPr lang="ru-RU" dirty="0"/>
              <a:t>ЗАЯВКА НА ПОЛУЧЕНИЕ КОНСУЛЬТАЦИИ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30324"/>
            <a:ext cx="10515600" cy="5222875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dirty="0"/>
              <a:t>Наличие личного кабинета на Госуслугах</a:t>
            </a:r>
          </a:p>
          <a:p>
            <a:pPr marL="514350" indent="-514350">
              <a:buAutoNum type="arabicPeriod"/>
            </a:pPr>
            <a:r>
              <a:rPr lang="ru-RU" dirty="0"/>
              <a:t>В кабинете на Госуслугах – если вы ведете деятельность - наличие профиля НПД или ИП или ЮЛ.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ru-RU" dirty="0"/>
              <a:t> Заходим на цифровую платформу – </a:t>
            </a:r>
            <a:r>
              <a:rPr lang="en-US" dirty="0">
                <a:hlinkClick r:id="rId2"/>
              </a:rPr>
              <a:t>https://</a:t>
            </a:r>
            <a:r>
              <a:rPr lang="ru-RU" dirty="0" err="1">
                <a:hlinkClick r:id="rId2"/>
              </a:rPr>
              <a:t>мсп.рф</a:t>
            </a:r>
            <a:r>
              <a:rPr lang="ru-RU" dirty="0">
                <a:hlinkClick r:id="rId2"/>
              </a:rPr>
              <a:t>/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Войти можно только через учетную запись на Госуслугах</a:t>
            </a:r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1643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770"/>
            <a:ext cx="12191999" cy="6861046"/>
          </a:xfrm>
          <a:prstGeom prst="rect">
            <a:avLst/>
          </a:prstGeom>
        </p:spPr>
      </p:pic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0B93F93B-1C1F-4129-A385-9EA97942E835}"/>
              </a:ext>
            </a:extLst>
          </p:cNvPr>
          <p:cNvCxnSpPr/>
          <p:nvPr/>
        </p:nvCxnSpPr>
        <p:spPr>
          <a:xfrm>
            <a:off x="2938272" y="3968496"/>
            <a:ext cx="1524000" cy="0"/>
          </a:xfrm>
          <a:prstGeom prst="line">
            <a:avLst/>
          </a:prstGeom>
          <a:ln w="57150">
            <a:solidFill>
              <a:srgbClr val="F7CB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185E3EF7-ACC3-4166-97C0-D9C4323EBD08}"/>
              </a:ext>
            </a:extLst>
          </p:cNvPr>
          <p:cNvCxnSpPr/>
          <p:nvPr/>
        </p:nvCxnSpPr>
        <p:spPr>
          <a:xfrm>
            <a:off x="4169664" y="755582"/>
            <a:ext cx="1524000" cy="0"/>
          </a:xfrm>
          <a:prstGeom prst="line">
            <a:avLst/>
          </a:prstGeom>
          <a:ln w="57150">
            <a:solidFill>
              <a:srgbClr val="F7CB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325E24B1-2D9F-4C4A-9D30-DE6C68D21F1A}"/>
              </a:ext>
            </a:extLst>
          </p:cNvPr>
          <p:cNvSpPr txBox="1"/>
          <p:nvPr/>
        </p:nvSpPr>
        <p:spPr>
          <a:xfrm>
            <a:off x="9646920" y="2079543"/>
            <a:ext cx="237815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u="sng" dirty="0"/>
              <a:t>Переходим в раздел Меры поддержки</a:t>
            </a:r>
            <a:endParaRPr lang="ru-RU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5A5F631-99A8-4C9A-B60D-1C60F8EB33FE}"/>
              </a:ext>
            </a:extLst>
          </p:cNvPr>
          <p:cNvSpPr txBox="1"/>
          <p:nvPr/>
        </p:nvSpPr>
        <p:spPr>
          <a:xfrm>
            <a:off x="196596" y="2164574"/>
            <a:ext cx="254508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u="sng" dirty="0"/>
              <a:t>На экране отражается главная страница – вверху нужно убедится что вы вошли как НПД или ИП или ЮЛ.</a:t>
            </a:r>
            <a:br>
              <a:rPr lang="ru-RU" sz="1800" b="1" u="sng" dirty="0"/>
            </a:br>
            <a:endParaRPr lang="ru-RU" dirty="0"/>
          </a:p>
        </p:txBody>
      </p:sp>
      <p:cxnSp>
        <p:nvCxnSpPr>
          <p:cNvPr id="23" name="Прямая со стрелкой 22">
            <a:extLst>
              <a:ext uri="{FF2B5EF4-FFF2-40B4-BE49-F238E27FC236}">
                <a16:creationId xmlns:a16="http://schemas.microsoft.com/office/drawing/2014/main" id="{FD4F1D21-752A-4C92-A1D6-1A65E98448FB}"/>
              </a:ext>
            </a:extLst>
          </p:cNvPr>
          <p:cNvCxnSpPr>
            <a:cxnSpLocks/>
            <a:stCxn id="19" idx="3"/>
          </p:cNvCxnSpPr>
          <p:nvPr/>
        </p:nvCxnSpPr>
        <p:spPr>
          <a:xfrm>
            <a:off x="2741676" y="3041737"/>
            <a:ext cx="393192" cy="944589"/>
          </a:xfrm>
          <a:prstGeom prst="straightConnector1">
            <a:avLst/>
          </a:prstGeom>
          <a:ln w="7620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>
            <a:extLst>
              <a:ext uri="{FF2B5EF4-FFF2-40B4-BE49-F238E27FC236}">
                <a16:creationId xmlns:a16="http://schemas.microsoft.com/office/drawing/2014/main" id="{67AC153C-5DAD-4793-8568-F05BB4A994C0}"/>
              </a:ext>
            </a:extLst>
          </p:cNvPr>
          <p:cNvCxnSpPr>
            <a:cxnSpLocks/>
            <a:stCxn id="19" idx="3"/>
          </p:cNvCxnSpPr>
          <p:nvPr/>
        </p:nvCxnSpPr>
        <p:spPr>
          <a:xfrm flipV="1">
            <a:off x="2741676" y="794379"/>
            <a:ext cx="1921764" cy="2247358"/>
          </a:xfrm>
          <a:prstGeom prst="straightConnector1">
            <a:avLst/>
          </a:prstGeom>
          <a:ln w="7620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59A0745C-5AA3-4B5F-B1FC-F0FD5DE18A82}"/>
              </a:ext>
            </a:extLst>
          </p:cNvPr>
          <p:cNvCxnSpPr>
            <a:cxnSpLocks/>
            <a:stCxn id="17" idx="1"/>
            <a:endCxn id="30" idx="5"/>
          </p:cNvCxnSpPr>
          <p:nvPr/>
        </p:nvCxnSpPr>
        <p:spPr>
          <a:xfrm flipH="1" flipV="1">
            <a:off x="7400968" y="739950"/>
            <a:ext cx="2245952" cy="1662759"/>
          </a:xfrm>
          <a:prstGeom prst="straightConnector1">
            <a:avLst/>
          </a:prstGeom>
          <a:ln w="7620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Овал 29">
            <a:extLst>
              <a:ext uri="{FF2B5EF4-FFF2-40B4-BE49-F238E27FC236}">
                <a16:creationId xmlns:a16="http://schemas.microsoft.com/office/drawing/2014/main" id="{8C2F8808-C576-4BE5-80CF-B3EEED74529E}"/>
              </a:ext>
            </a:extLst>
          </p:cNvPr>
          <p:cNvSpPr/>
          <p:nvPr/>
        </p:nvSpPr>
        <p:spPr>
          <a:xfrm>
            <a:off x="6657294" y="418363"/>
            <a:ext cx="871268" cy="376763"/>
          </a:xfrm>
          <a:prstGeom prst="ellipse">
            <a:avLst/>
          </a:prstGeom>
          <a:noFill/>
          <a:ln w="76200">
            <a:solidFill>
              <a:srgbClr val="F7C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612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4951"/>
            <a:ext cx="12115800" cy="681513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91620C6-4008-4E89-98FD-2175A117D4B4}"/>
              </a:ext>
            </a:extLst>
          </p:cNvPr>
          <p:cNvSpPr txBox="1"/>
          <p:nvPr/>
        </p:nvSpPr>
        <p:spPr>
          <a:xfrm>
            <a:off x="389058" y="3155362"/>
            <a:ext cx="254508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u="sng" dirty="0"/>
              <a:t>Убедитесь, что информация</a:t>
            </a:r>
          </a:p>
          <a:p>
            <a:r>
              <a:rPr lang="ru-RU" sz="1800" b="1" u="sng" dirty="0"/>
              <a:t>обновлена</a:t>
            </a:r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B8FF17-B4E0-4E42-AF36-6EF6172C13AD}"/>
              </a:ext>
            </a:extLst>
          </p:cNvPr>
          <p:cNvSpPr txBox="1"/>
          <p:nvPr/>
        </p:nvSpPr>
        <p:spPr>
          <a:xfrm>
            <a:off x="502920" y="1293691"/>
            <a:ext cx="25450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u="sng" dirty="0"/>
              <a:t>Удостоверяемся в качестве кого вы подаете заявку на консультацию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1DE3C17-4710-48DB-A7A4-AE615CCDA982}"/>
              </a:ext>
            </a:extLst>
          </p:cNvPr>
          <p:cNvSpPr txBox="1"/>
          <p:nvPr/>
        </p:nvSpPr>
        <p:spPr>
          <a:xfrm>
            <a:off x="8963100" y="2494020"/>
            <a:ext cx="254508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u="sng" dirty="0"/>
              <a:t>Выберите меру поддержки - </a:t>
            </a:r>
            <a:r>
              <a:rPr lang="ru-RU" sz="1800" b="1" u="sng" dirty="0"/>
              <a:t>консультирование</a:t>
            </a:r>
            <a:endParaRPr lang="ru-RU" dirty="0"/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807C71E6-37FB-4A39-8CD8-15C4BA2D69F2}"/>
              </a:ext>
            </a:extLst>
          </p:cNvPr>
          <p:cNvCxnSpPr/>
          <p:nvPr/>
        </p:nvCxnSpPr>
        <p:spPr>
          <a:xfrm>
            <a:off x="3196206" y="2390862"/>
            <a:ext cx="1812022" cy="0"/>
          </a:xfrm>
          <a:prstGeom prst="line">
            <a:avLst/>
          </a:prstGeom>
          <a:ln w="57150">
            <a:solidFill>
              <a:srgbClr val="F7CB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58EFC20-A07F-4643-A7C8-C67E2E3A5A1A}"/>
              </a:ext>
            </a:extLst>
          </p:cNvPr>
          <p:cNvSpPr/>
          <p:nvPr/>
        </p:nvSpPr>
        <p:spPr>
          <a:xfrm>
            <a:off x="3045204" y="2843868"/>
            <a:ext cx="1291904" cy="293615"/>
          </a:xfrm>
          <a:prstGeom prst="rect">
            <a:avLst/>
          </a:prstGeom>
          <a:noFill/>
          <a:ln w="57150">
            <a:solidFill>
              <a:srgbClr val="F7C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AAC65DAA-BE81-4FC4-A126-80F6F8EE82A3}"/>
              </a:ext>
            </a:extLst>
          </p:cNvPr>
          <p:cNvCxnSpPr>
            <a:endCxn id="8" idx="1"/>
          </p:cNvCxnSpPr>
          <p:nvPr/>
        </p:nvCxnSpPr>
        <p:spPr>
          <a:xfrm flipV="1">
            <a:off x="1792028" y="2990676"/>
            <a:ext cx="1253176" cy="599812"/>
          </a:xfrm>
          <a:prstGeom prst="straightConnector1">
            <a:avLst/>
          </a:prstGeom>
          <a:ln w="3810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4E28B9A7-A41C-4AC6-A803-90941F2ED6B9}"/>
              </a:ext>
            </a:extLst>
          </p:cNvPr>
          <p:cNvSpPr/>
          <p:nvPr/>
        </p:nvSpPr>
        <p:spPr>
          <a:xfrm>
            <a:off x="5164822" y="2351407"/>
            <a:ext cx="931178" cy="167778"/>
          </a:xfrm>
          <a:prstGeom prst="rect">
            <a:avLst/>
          </a:prstGeom>
          <a:noFill/>
          <a:ln w="57150">
            <a:solidFill>
              <a:srgbClr val="F7C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A3B637E0-4165-4228-91E4-63642846CDD2}"/>
              </a:ext>
            </a:extLst>
          </p:cNvPr>
          <p:cNvCxnSpPr>
            <a:stCxn id="16" idx="1"/>
            <a:endCxn id="18" idx="3"/>
          </p:cNvCxnSpPr>
          <p:nvPr/>
        </p:nvCxnSpPr>
        <p:spPr>
          <a:xfrm flipH="1" flipV="1">
            <a:off x="6096000" y="2435296"/>
            <a:ext cx="2867100" cy="520389"/>
          </a:xfrm>
          <a:prstGeom prst="straightConnector1">
            <a:avLst/>
          </a:prstGeom>
          <a:ln w="5715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7DA43DEB-2F01-45CF-B16D-02C0474D7231}"/>
              </a:ext>
            </a:extLst>
          </p:cNvPr>
          <p:cNvCxnSpPr/>
          <p:nvPr/>
        </p:nvCxnSpPr>
        <p:spPr>
          <a:xfrm>
            <a:off x="2477339" y="1824055"/>
            <a:ext cx="777590" cy="472273"/>
          </a:xfrm>
          <a:prstGeom prst="straightConnector1">
            <a:avLst/>
          </a:prstGeom>
          <a:ln w="28575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5043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09784" cy="681175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E6388A9-614C-44A1-9D0B-21C3448B182F}"/>
              </a:ext>
            </a:extLst>
          </p:cNvPr>
          <p:cNvSpPr txBox="1"/>
          <p:nvPr/>
        </p:nvSpPr>
        <p:spPr>
          <a:xfrm>
            <a:off x="82216" y="1334506"/>
            <a:ext cx="2893980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u="sng" dirty="0"/>
              <a:t>Выберите услугу:</a:t>
            </a:r>
          </a:p>
          <a:p>
            <a:endParaRPr lang="ru-RU" b="1" u="sng" dirty="0"/>
          </a:p>
          <a:p>
            <a:pPr marL="228600" indent="-228600">
              <a:buFont typeface="+mj-lt"/>
              <a:buAutoNum type="arabicPeriod"/>
            </a:pPr>
            <a:r>
              <a:rPr lang="ru-RU" sz="1400" b="1" u="sng" dirty="0"/>
              <a:t>«Консультация по созданию и ведению бизнеса……» </a:t>
            </a:r>
            <a:r>
              <a:rPr lang="ru-RU" sz="1400" b="1" dirty="0"/>
              <a:t>- </a:t>
            </a:r>
            <a:r>
              <a:rPr lang="ru-RU" sz="1400" dirty="0"/>
              <a:t>(для самозанятых)</a:t>
            </a:r>
          </a:p>
          <a:p>
            <a:pPr marL="228600" indent="-228600">
              <a:buFont typeface="+mj-lt"/>
              <a:buAutoNum type="arabicPeriod"/>
            </a:pPr>
            <a:endParaRPr lang="ru-RU" sz="1400" dirty="0"/>
          </a:p>
          <a:p>
            <a:pPr marL="228600" indent="-228600" algn="l">
              <a:buFont typeface="+mj-lt"/>
              <a:buAutoNum type="arabicPeriod"/>
            </a:pPr>
            <a:r>
              <a:rPr lang="ru-RU" sz="1400" b="1" i="0" dirty="0">
                <a:solidFill>
                  <a:srgbClr val="000000"/>
                </a:solidFill>
                <a:effectLst/>
                <a:latin typeface="Golos Text"/>
              </a:rPr>
              <a:t>«Консультация по вопросам осуществления предпринимательской деятельности» </a:t>
            </a:r>
            <a:r>
              <a:rPr lang="ru-RU" sz="1400" i="0" dirty="0">
                <a:solidFill>
                  <a:srgbClr val="000000"/>
                </a:solidFill>
                <a:effectLst/>
                <a:latin typeface="Golos Text"/>
              </a:rPr>
              <a:t>- для ИП и ООО</a:t>
            </a:r>
          </a:p>
          <a:p>
            <a:endParaRPr lang="ru-RU" sz="1200" dirty="0"/>
          </a:p>
          <a:p>
            <a:endParaRPr lang="ru-RU" sz="12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EBDC0AB-5D90-4066-95BD-9BA2E99CDA55}"/>
              </a:ext>
            </a:extLst>
          </p:cNvPr>
          <p:cNvSpPr txBox="1"/>
          <p:nvPr/>
        </p:nvSpPr>
        <p:spPr>
          <a:xfrm>
            <a:off x="187915" y="5646408"/>
            <a:ext cx="25450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u="sng" dirty="0"/>
              <a:t>Нажмите «Подробнее»</a:t>
            </a:r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6EE3307-EDB2-447A-8450-59D355E5E448}"/>
              </a:ext>
            </a:extLst>
          </p:cNvPr>
          <p:cNvSpPr txBox="1"/>
          <p:nvPr/>
        </p:nvSpPr>
        <p:spPr>
          <a:xfrm>
            <a:off x="9215804" y="1951672"/>
            <a:ext cx="28939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b="1" dirty="0">
              <a:solidFill>
                <a:srgbClr val="000000"/>
              </a:solidFill>
              <a:latin typeface="Golos Text"/>
            </a:endParaRPr>
          </a:p>
          <a:p>
            <a:pPr algn="l"/>
            <a:endParaRPr lang="ru-RU" b="1" i="0" dirty="0">
              <a:solidFill>
                <a:srgbClr val="000000"/>
              </a:solidFill>
              <a:effectLst/>
              <a:latin typeface="Golos Text"/>
            </a:endParaRPr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7D4A614F-99A0-4EB4-B352-C68ED100DE98}"/>
              </a:ext>
            </a:extLst>
          </p:cNvPr>
          <p:cNvCxnSpPr/>
          <p:nvPr/>
        </p:nvCxnSpPr>
        <p:spPr>
          <a:xfrm>
            <a:off x="1293962" y="3637593"/>
            <a:ext cx="1866950" cy="684617"/>
          </a:xfrm>
          <a:prstGeom prst="straightConnector1">
            <a:avLst/>
          </a:prstGeom>
          <a:ln w="5715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6F9D87E1-008B-44EB-9B36-A828DA697318}"/>
              </a:ext>
            </a:extLst>
          </p:cNvPr>
          <p:cNvSpPr/>
          <p:nvPr/>
        </p:nvSpPr>
        <p:spPr>
          <a:xfrm>
            <a:off x="3160912" y="4166558"/>
            <a:ext cx="2541148" cy="396816"/>
          </a:xfrm>
          <a:prstGeom prst="rect">
            <a:avLst/>
          </a:prstGeom>
          <a:noFill/>
          <a:ln w="57150">
            <a:solidFill>
              <a:srgbClr val="F7C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9CFE5B01-C206-4746-BA9E-B6DA715ED073}"/>
              </a:ext>
            </a:extLst>
          </p:cNvPr>
          <p:cNvSpPr/>
          <p:nvPr/>
        </p:nvSpPr>
        <p:spPr>
          <a:xfrm>
            <a:off x="4899803" y="5092339"/>
            <a:ext cx="1006415" cy="313307"/>
          </a:xfrm>
          <a:prstGeom prst="rect">
            <a:avLst/>
          </a:prstGeom>
          <a:noFill/>
          <a:ln w="57150">
            <a:solidFill>
              <a:srgbClr val="F7C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3C289822-8AE3-443C-B9FB-74BB8928E1D7}"/>
              </a:ext>
            </a:extLst>
          </p:cNvPr>
          <p:cNvCxnSpPr>
            <a:cxnSpLocks/>
            <a:endCxn id="20" idx="1"/>
          </p:cNvCxnSpPr>
          <p:nvPr/>
        </p:nvCxnSpPr>
        <p:spPr>
          <a:xfrm flipV="1">
            <a:off x="2605177" y="5248993"/>
            <a:ext cx="2294626" cy="638579"/>
          </a:xfrm>
          <a:prstGeom prst="straightConnector1">
            <a:avLst/>
          </a:prstGeom>
          <a:ln w="5715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3100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09784" cy="68117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799D063-1C99-4047-8414-057BF6B87E11}"/>
              </a:ext>
            </a:extLst>
          </p:cNvPr>
          <p:cNvSpPr txBox="1"/>
          <p:nvPr/>
        </p:nvSpPr>
        <p:spPr>
          <a:xfrm>
            <a:off x="246445" y="3058093"/>
            <a:ext cx="25450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u="sng" dirty="0"/>
              <a:t>В открывшемся окне выберите наш Фонд</a:t>
            </a:r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E9B91AA-7A72-48D2-880E-02AE8B16E516}"/>
              </a:ext>
            </a:extLst>
          </p:cNvPr>
          <p:cNvSpPr/>
          <p:nvPr/>
        </p:nvSpPr>
        <p:spPr>
          <a:xfrm>
            <a:off x="3856008" y="5339752"/>
            <a:ext cx="4356339" cy="508958"/>
          </a:xfrm>
          <a:prstGeom prst="rect">
            <a:avLst/>
          </a:prstGeom>
          <a:noFill/>
          <a:ln w="57150">
            <a:solidFill>
              <a:srgbClr val="F7C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F6ECD7D0-5EE9-48DB-A53E-186B9D90CAE1}"/>
              </a:ext>
            </a:extLst>
          </p:cNvPr>
          <p:cNvCxnSpPr>
            <a:stCxn id="8" idx="2"/>
            <a:endCxn id="2" idx="1"/>
          </p:cNvCxnSpPr>
          <p:nvPr/>
        </p:nvCxnSpPr>
        <p:spPr>
          <a:xfrm>
            <a:off x="1518985" y="3704424"/>
            <a:ext cx="2337023" cy="1889807"/>
          </a:xfrm>
          <a:prstGeom prst="straightConnector1">
            <a:avLst/>
          </a:prstGeom>
          <a:ln w="7620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3966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21816" cy="68185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C863B1-152E-4365-AE62-A66EFA3940ED}"/>
              </a:ext>
            </a:extLst>
          </p:cNvPr>
          <p:cNvSpPr txBox="1"/>
          <p:nvPr/>
        </p:nvSpPr>
        <p:spPr>
          <a:xfrm>
            <a:off x="427598" y="3532545"/>
            <a:ext cx="31696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u="sng" dirty="0"/>
              <a:t>Убедитесь, что все требования соблюдены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B83657-BB1D-4707-B098-C24CF49D5C73}"/>
              </a:ext>
            </a:extLst>
          </p:cNvPr>
          <p:cNvSpPr txBox="1"/>
          <p:nvPr/>
        </p:nvSpPr>
        <p:spPr>
          <a:xfrm>
            <a:off x="9022965" y="5045912"/>
            <a:ext cx="25450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u="sng" dirty="0"/>
              <a:t>Нажмите </a:t>
            </a:r>
          </a:p>
          <a:p>
            <a:r>
              <a:rPr lang="ru-RU" sz="1800" b="1" u="sng" dirty="0"/>
              <a:t>«Подать заявку»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8F538A8-CAE7-4505-BA47-796F151CE17A}"/>
              </a:ext>
            </a:extLst>
          </p:cNvPr>
          <p:cNvSpPr/>
          <p:nvPr/>
        </p:nvSpPr>
        <p:spPr>
          <a:xfrm>
            <a:off x="3959525" y="4925682"/>
            <a:ext cx="1242204" cy="388189"/>
          </a:xfrm>
          <a:prstGeom prst="rect">
            <a:avLst/>
          </a:prstGeom>
          <a:noFill/>
          <a:ln w="57150">
            <a:solidFill>
              <a:srgbClr val="F7C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83825F4-F805-4442-B8CE-C911C12D20F1}"/>
              </a:ext>
            </a:extLst>
          </p:cNvPr>
          <p:cNvSpPr/>
          <p:nvPr/>
        </p:nvSpPr>
        <p:spPr>
          <a:xfrm>
            <a:off x="7312324" y="4925682"/>
            <a:ext cx="831011" cy="388189"/>
          </a:xfrm>
          <a:prstGeom prst="rect">
            <a:avLst/>
          </a:prstGeom>
          <a:noFill/>
          <a:ln w="57150">
            <a:solidFill>
              <a:srgbClr val="F7C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6B74321A-0A91-45DD-A8B1-96D509284A90}"/>
              </a:ext>
            </a:extLst>
          </p:cNvPr>
          <p:cNvCxnSpPr/>
          <p:nvPr/>
        </p:nvCxnSpPr>
        <p:spPr>
          <a:xfrm>
            <a:off x="2012406" y="4178876"/>
            <a:ext cx="1947119" cy="940901"/>
          </a:xfrm>
          <a:prstGeom prst="straightConnector1">
            <a:avLst/>
          </a:prstGeom>
          <a:ln w="5715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E87CA27B-6A5A-44AF-9076-92E99938D514}"/>
              </a:ext>
            </a:extLst>
          </p:cNvPr>
          <p:cNvCxnSpPr>
            <a:cxnSpLocks/>
            <a:stCxn id="6" idx="1"/>
            <a:endCxn id="10" idx="3"/>
          </p:cNvCxnSpPr>
          <p:nvPr/>
        </p:nvCxnSpPr>
        <p:spPr>
          <a:xfrm flipH="1" flipV="1">
            <a:off x="8143335" y="5119777"/>
            <a:ext cx="879630" cy="249301"/>
          </a:xfrm>
          <a:prstGeom prst="straightConnector1">
            <a:avLst/>
          </a:prstGeom>
          <a:ln w="5715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7337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412" y="56983"/>
            <a:ext cx="12147587" cy="683301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20947AB-0281-433B-9EFD-E3FD783900BC}"/>
              </a:ext>
            </a:extLst>
          </p:cNvPr>
          <p:cNvSpPr txBox="1"/>
          <p:nvPr/>
        </p:nvSpPr>
        <p:spPr>
          <a:xfrm>
            <a:off x="9200624" y="4745526"/>
            <a:ext cx="25450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u="sng" dirty="0"/>
              <a:t>Перепроверьте, что предоставляет поддержку именно наш Фонд</a:t>
            </a:r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310AC7D-4304-4B45-8E61-263545D464E2}"/>
              </a:ext>
            </a:extLst>
          </p:cNvPr>
          <p:cNvSpPr txBox="1"/>
          <p:nvPr/>
        </p:nvSpPr>
        <p:spPr>
          <a:xfrm>
            <a:off x="271612" y="5022525"/>
            <a:ext cx="28407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u="sng" dirty="0"/>
              <a:t>Нажмите </a:t>
            </a:r>
          </a:p>
          <a:p>
            <a:r>
              <a:rPr lang="ru-RU" sz="1800" b="1" u="sng" dirty="0"/>
              <a:t>«перейти к оформлению»</a:t>
            </a:r>
            <a:endParaRPr lang="ru-RU" dirty="0"/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60641EBA-CCF9-4CE5-BB28-92643141E9FE}"/>
              </a:ext>
            </a:extLst>
          </p:cNvPr>
          <p:cNvCxnSpPr>
            <a:cxnSpLocks/>
            <a:stCxn id="9" idx="1"/>
          </p:cNvCxnSpPr>
          <p:nvPr/>
        </p:nvCxnSpPr>
        <p:spPr>
          <a:xfrm flipH="1" flipV="1">
            <a:off x="8237989" y="4353886"/>
            <a:ext cx="962635" cy="991805"/>
          </a:xfrm>
          <a:prstGeom prst="straightConnector1">
            <a:avLst/>
          </a:prstGeom>
          <a:ln w="7620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917C55E0-FF73-4156-ABD1-CDFCDB7DD9B0}"/>
              </a:ext>
            </a:extLst>
          </p:cNvPr>
          <p:cNvSpPr/>
          <p:nvPr/>
        </p:nvSpPr>
        <p:spPr>
          <a:xfrm>
            <a:off x="7441035" y="2860646"/>
            <a:ext cx="1593908" cy="1493240"/>
          </a:xfrm>
          <a:prstGeom prst="rect">
            <a:avLst/>
          </a:prstGeom>
          <a:noFill/>
          <a:ln w="57150">
            <a:solidFill>
              <a:srgbClr val="F7C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E03DB92-5456-4125-8A5E-DC83CAAD1D8A}"/>
              </a:ext>
            </a:extLst>
          </p:cNvPr>
          <p:cNvSpPr/>
          <p:nvPr/>
        </p:nvSpPr>
        <p:spPr>
          <a:xfrm>
            <a:off x="3112316" y="5945855"/>
            <a:ext cx="1325460" cy="320721"/>
          </a:xfrm>
          <a:prstGeom prst="rect">
            <a:avLst/>
          </a:prstGeom>
          <a:noFill/>
          <a:ln w="57150">
            <a:solidFill>
              <a:srgbClr val="F7C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FED8F10C-6315-41D6-BB6F-9B80A8A0169B}"/>
              </a:ext>
            </a:extLst>
          </p:cNvPr>
          <p:cNvCxnSpPr/>
          <p:nvPr/>
        </p:nvCxnSpPr>
        <p:spPr>
          <a:xfrm>
            <a:off x="1691964" y="5668856"/>
            <a:ext cx="1420352" cy="450212"/>
          </a:xfrm>
          <a:prstGeom prst="straightConnector1">
            <a:avLst/>
          </a:prstGeom>
          <a:ln w="5715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6318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-1"/>
            <a:ext cx="12133847" cy="682528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94D4258-B499-4EC0-B224-B24BD870ED79}"/>
              </a:ext>
            </a:extLst>
          </p:cNvPr>
          <p:cNvSpPr txBox="1"/>
          <p:nvPr/>
        </p:nvSpPr>
        <p:spPr>
          <a:xfrm>
            <a:off x="394045" y="2184443"/>
            <a:ext cx="25450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u="sng" dirty="0"/>
              <a:t>Выберите тему </a:t>
            </a:r>
            <a:endParaRPr lang="en-US" sz="1800" b="1" u="sng" dirty="0"/>
          </a:p>
          <a:p>
            <a:r>
              <a:rPr lang="ru-RU" sz="1800" b="1" u="sng" dirty="0"/>
              <a:t>вашего вопроса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FFC166-8C33-4CD1-A13D-46D30559830E}"/>
              </a:ext>
            </a:extLst>
          </p:cNvPr>
          <p:cNvSpPr txBox="1"/>
          <p:nvPr/>
        </p:nvSpPr>
        <p:spPr>
          <a:xfrm>
            <a:off x="123265" y="4556586"/>
            <a:ext cx="25450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u="sng" dirty="0"/>
              <a:t>Отправьте заявку</a:t>
            </a: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B5B11A-AF32-4445-AEB7-A252CA61B655}"/>
              </a:ext>
            </a:extLst>
          </p:cNvPr>
          <p:cNvSpPr txBox="1"/>
          <p:nvPr/>
        </p:nvSpPr>
        <p:spPr>
          <a:xfrm>
            <a:off x="185514" y="3681610"/>
            <a:ext cx="61577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dirty="0"/>
              <a:t>Напишите Ваш вопрос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28D99BA-440A-40CF-996D-385EDB90874A}"/>
              </a:ext>
            </a:extLst>
          </p:cNvPr>
          <p:cNvSpPr/>
          <p:nvPr/>
        </p:nvSpPr>
        <p:spPr>
          <a:xfrm>
            <a:off x="3171039" y="2768368"/>
            <a:ext cx="3741490" cy="528694"/>
          </a:xfrm>
          <a:prstGeom prst="rect">
            <a:avLst/>
          </a:prstGeom>
          <a:noFill/>
          <a:ln w="57150">
            <a:solidFill>
              <a:srgbClr val="F7C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7D0807A-878C-4C9C-95E1-3837BDFCABCD}"/>
              </a:ext>
            </a:extLst>
          </p:cNvPr>
          <p:cNvSpPr/>
          <p:nvPr/>
        </p:nvSpPr>
        <p:spPr>
          <a:xfrm>
            <a:off x="3171038" y="3409614"/>
            <a:ext cx="3741489" cy="826826"/>
          </a:xfrm>
          <a:prstGeom prst="rect">
            <a:avLst/>
          </a:prstGeom>
          <a:noFill/>
          <a:ln w="57150">
            <a:solidFill>
              <a:srgbClr val="F7C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EF63006-135E-4AC0-B366-3B27A98A8AF2}"/>
              </a:ext>
            </a:extLst>
          </p:cNvPr>
          <p:cNvSpPr/>
          <p:nvPr/>
        </p:nvSpPr>
        <p:spPr>
          <a:xfrm>
            <a:off x="3053594" y="4348992"/>
            <a:ext cx="1073789" cy="369332"/>
          </a:xfrm>
          <a:prstGeom prst="rect">
            <a:avLst/>
          </a:prstGeom>
          <a:noFill/>
          <a:ln w="57150">
            <a:solidFill>
              <a:srgbClr val="F7C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587334F7-C311-41F2-8060-4651CE52B919}"/>
              </a:ext>
            </a:extLst>
          </p:cNvPr>
          <p:cNvCxnSpPr>
            <a:cxnSpLocks/>
          </p:cNvCxnSpPr>
          <p:nvPr/>
        </p:nvCxnSpPr>
        <p:spPr>
          <a:xfrm>
            <a:off x="1666585" y="2830774"/>
            <a:ext cx="1504454" cy="227014"/>
          </a:xfrm>
          <a:prstGeom prst="straightConnector1">
            <a:avLst/>
          </a:prstGeom>
          <a:ln w="5715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223C5D38-B241-49E9-884F-7F33383F95C7}"/>
              </a:ext>
            </a:extLst>
          </p:cNvPr>
          <p:cNvCxnSpPr>
            <a:cxnSpLocks/>
          </p:cNvCxnSpPr>
          <p:nvPr/>
        </p:nvCxnSpPr>
        <p:spPr>
          <a:xfrm>
            <a:off x="2491530" y="3872272"/>
            <a:ext cx="679509" cy="0"/>
          </a:xfrm>
          <a:prstGeom prst="straightConnector1">
            <a:avLst/>
          </a:prstGeom>
          <a:ln w="5715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62EF672C-C6D3-4B3C-A255-B46845CC094A}"/>
              </a:ext>
            </a:extLst>
          </p:cNvPr>
          <p:cNvCxnSpPr>
            <a:cxnSpLocks/>
          </p:cNvCxnSpPr>
          <p:nvPr/>
        </p:nvCxnSpPr>
        <p:spPr>
          <a:xfrm flipV="1">
            <a:off x="2004969" y="4498851"/>
            <a:ext cx="1048625" cy="242401"/>
          </a:xfrm>
          <a:prstGeom prst="straightConnector1">
            <a:avLst/>
          </a:prstGeom>
          <a:ln w="57150">
            <a:solidFill>
              <a:srgbClr val="F7CBA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17382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164</Words>
  <Application>Microsoft Office PowerPoint</Application>
  <PresentationFormat>Широкоэкранный</PresentationFormat>
  <Paragraphs>28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Golos Text</vt:lpstr>
      <vt:lpstr>Тема Office</vt:lpstr>
      <vt:lpstr>ЗАЯВКА НА ПОЛУЧЕНИЕ КОНСУЛЬТАЦИИ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Екатерина Ерохина</cp:lastModifiedBy>
  <cp:revision>13</cp:revision>
  <dcterms:created xsi:type="dcterms:W3CDTF">2024-04-26T05:51:43Z</dcterms:created>
  <dcterms:modified xsi:type="dcterms:W3CDTF">2024-11-05T09:53:07Z</dcterms:modified>
</cp:coreProperties>
</file>