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3.xml" ContentType="application/vnd.openxmlformats-officedocument.presentationml.notesSlide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notesSlides/notesSlide4.xml" ContentType="application/vnd.openxmlformats-officedocument.presentationml.notesSlide+xml"/>
  <Override PartName="/ppt/charts/chart4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5.xml" ContentType="application/vnd.openxmlformats-officedocument.drawingml.chart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charts/chart6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74" r:id="rId2"/>
    <p:sldId id="265" r:id="rId3"/>
    <p:sldId id="264" r:id="rId4"/>
    <p:sldId id="266" r:id="rId5"/>
    <p:sldId id="256" r:id="rId6"/>
    <p:sldId id="259" r:id="rId7"/>
    <p:sldId id="258" r:id="rId8"/>
    <p:sldId id="261" r:id="rId9"/>
    <p:sldId id="269" r:id="rId10"/>
    <p:sldId id="260" r:id="rId11"/>
    <p:sldId id="271" r:id="rId12"/>
    <p:sldId id="272" r:id="rId13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08A2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1" autoAdjust="0"/>
    <p:restoredTop sz="94076" autoAdjust="0"/>
  </p:normalViewPr>
  <p:slideViewPr>
    <p:cSldViewPr snapToGrid="0">
      <p:cViewPr varScale="1">
        <p:scale>
          <a:sx n="48" d="100"/>
          <a:sy n="48" d="100"/>
        </p:scale>
        <p:origin x="53" y="878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355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3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4.xlsx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5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3.8172063368159218E-2"/>
          <c:y val="0.16632608177071054"/>
          <c:w val="0.77884706553056016"/>
          <c:h val="0.68624754041170788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chemeClr val="accent2"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8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Лист1!$A$2:$A$5</c:f>
              <c:numCache>
                <c:formatCode>m/d/yyyy</c:formatCode>
                <c:ptCount val="4"/>
                <c:pt idx="0">
                  <c:v>44197</c:v>
                </c:pt>
                <c:pt idx="1">
                  <c:v>44562</c:v>
                </c:pt>
                <c:pt idx="2">
                  <c:v>44927</c:v>
                </c:pt>
              </c:numCache>
            </c:num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59903</c:v>
                </c:pt>
                <c:pt idx="1">
                  <c:v>59496</c:v>
                </c:pt>
                <c:pt idx="2">
                  <c:v>57047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5895-4CE4-9599-3A8FAA547CA8}"/>
            </c:ext>
          </c:extLst>
        </c:ser>
        <c:dLbls>
          <c:dLblPos val="inEnd"/>
          <c:showLegendKey val="0"/>
          <c:showVal val="1"/>
          <c:showCatName val="0"/>
          <c:showSerName val="0"/>
          <c:showPercent val="0"/>
          <c:showBubbleSize val="0"/>
        </c:dLbls>
        <c:gapWidth val="65"/>
        <c:axId val="107706240"/>
        <c:axId val="107641856"/>
      </c:barChart>
      <c:valAx>
        <c:axId val="107641856"/>
        <c:scaling>
          <c:orientation val="minMax"/>
        </c:scaling>
        <c:delete val="1"/>
        <c:axPos val="r"/>
        <c:majorGridlines>
          <c:spPr>
            <a:ln w="9525" cap="flat" cmpd="sng" algn="ctr">
              <a:gradFill>
                <a:gsLst>
                  <a:gs pos="100000">
                    <a:schemeClr val="dk1">
                      <a:lumMod val="95000"/>
                      <a:lumOff val="5000"/>
                      <a:alpha val="42000"/>
                    </a:schemeClr>
                  </a:gs>
                  <a:gs pos="0">
                    <a:schemeClr val="lt1">
                      <a:lumMod val="75000"/>
                      <a:alpha val="36000"/>
                    </a:schemeClr>
                  </a:gs>
                </a:gsLst>
                <a:lin ang="5400000" scaled="0"/>
              </a:gra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107706240"/>
        <c:crosses val="max"/>
        <c:crossBetween val="between"/>
      </c:valAx>
      <c:dateAx>
        <c:axId val="107706240"/>
        <c:scaling>
          <c:orientation val="minMax"/>
        </c:scaling>
        <c:delete val="0"/>
        <c:axPos val="b"/>
        <c:numFmt formatCode="m/d/yyyy" sourceLinked="1"/>
        <c:majorTickMark val="out"/>
        <c:minorTickMark val="none"/>
        <c:tickLblPos val="nextTo"/>
        <c:spPr>
          <a:noFill/>
          <a:ln w="19050" cap="flat" cmpd="sng" algn="ctr">
            <a:solidFill>
              <a:schemeClr val="dk1">
                <a:lumMod val="75000"/>
                <a:lumOff val="2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0" i="0" u="none" strike="noStrike" kern="1200" cap="all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07641856"/>
        <c:crosses val="autoZero"/>
        <c:auto val="1"/>
        <c:lblOffset val="100"/>
        <c:baseTimeUnit val="years"/>
      </c:date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4"/>
    </mc:Choice>
    <mc:Fallback>
      <c:style val="4"/>
    </mc:Fallback>
  </mc:AlternateContent>
  <c:chart>
    <c:title>
      <c:tx>
        <c:rich>
          <a:bodyPr/>
          <a:lstStyle/>
          <a:p>
            <a:pPr>
              <a:defRPr b="1"/>
            </a:pPr>
            <a:r>
              <a:rPr lang="ru-RU" b="1" dirty="0"/>
              <a:t>Включены в реестр субъектов МСП</a:t>
            </a:r>
            <a:r>
              <a:rPr lang="ru-RU" b="1" baseline="0" dirty="0"/>
              <a:t>(ед.)</a:t>
            </a:r>
          </a:p>
        </c:rich>
      </c:tx>
      <c:layout>
        <c:manualLayout>
          <c:xMode val="edge"/>
          <c:yMode val="edge"/>
          <c:x val="0.13722803629868333"/>
          <c:y val="0"/>
        </c:manualLayout>
      </c:layout>
      <c:overlay val="0"/>
      <c:spPr>
        <a:noFill/>
      </c:spPr>
    </c:title>
    <c:autoTitleDeleted val="0"/>
    <c:plotArea>
      <c:layout>
        <c:manualLayout>
          <c:layoutTarget val="inner"/>
          <c:xMode val="edge"/>
          <c:yMode val="edge"/>
          <c:x val="2.6540457954937077E-2"/>
          <c:y val="0.16653102023644797"/>
          <c:w val="0.94691908409012582"/>
          <c:h val="0.53450767124728438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Зарегистрированные субъекты МСП (ед.)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Лист1!$A$2:$A$4</c:f>
              <c:numCache>
                <c:formatCode>m/d/yyyy</c:formatCode>
                <c:ptCount val="3"/>
                <c:pt idx="0">
                  <c:v>44562</c:v>
                </c:pt>
                <c:pt idx="1">
                  <c:v>44927</c:v>
                </c:pt>
                <c:pt idx="2">
                  <c:v>45292</c:v>
                </c:pt>
              </c:numCache>
            </c:num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2118</c:v>
                </c:pt>
                <c:pt idx="1">
                  <c:v>2201</c:v>
                </c:pt>
                <c:pt idx="2">
                  <c:v>2269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2564-4F19-B992-D470098F3FCE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Вновь созданные субъекты МСП (ед.)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Лист1!$A$2:$A$4</c:f>
              <c:numCache>
                <c:formatCode>m/d/yyyy</c:formatCode>
                <c:ptCount val="3"/>
                <c:pt idx="0">
                  <c:v>44562</c:v>
                </c:pt>
                <c:pt idx="1">
                  <c:v>44927</c:v>
                </c:pt>
                <c:pt idx="2">
                  <c:v>45292</c:v>
                </c:pt>
              </c:numCache>
            </c:numRef>
          </c:cat>
          <c:val>
            <c:numRef>
              <c:f>Лист1!$C$2:$C$4</c:f>
              <c:numCache>
                <c:formatCode>General</c:formatCode>
                <c:ptCount val="3"/>
                <c:pt idx="0">
                  <c:v>433</c:v>
                </c:pt>
                <c:pt idx="1">
                  <c:v>445</c:v>
                </c:pt>
                <c:pt idx="2">
                  <c:v>333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B1A6-40B0-B5EA-3E1328556E13}"/>
            </c:ext>
          </c:extLst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Вновь созданные Фондом субъекты МСП (ед.)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Лист1!$A$2:$A$4</c:f>
              <c:numCache>
                <c:formatCode>m/d/yyyy</c:formatCode>
                <c:ptCount val="3"/>
                <c:pt idx="0">
                  <c:v>44562</c:v>
                </c:pt>
                <c:pt idx="1">
                  <c:v>44927</c:v>
                </c:pt>
                <c:pt idx="2">
                  <c:v>45292</c:v>
                </c:pt>
              </c:numCache>
            </c:numRef>
          </c:cat>
          <c:val>
            <c:numRef>
              <c:f>Лист1!$D$2:$D$4</c:f>
              <c:numCache>
                <c:formatCode>General</c:formatCode>
                <c:ptCount val="3"/>
                <c:pt idx="0">
                  <c:v>37</c:v>
                </c:pt>
                <c:pt idx="1">
                  <c:v>41</c:v>
                </c:pt>
                <c:pt idx="2">
                  <c:v>144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B1A6-40B0-B5EA-3E1328556E13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75"/>
        <c:axId val="107969152"/>
        <c:axId val="107967616"/>
      </c:barChart>
      <c:valAx>
        <c:axId val="107967616"/>
        <c:scaling>
          <c:orientation val="minMax"/>
        </c:scaling>
        <c:delete val="1"/>
        <c:axPos val="r"/>
        <c:numFmt formatCode="General" sourceLinked="0"/>
        <c:majorTickMark val="none"/>
        <c:minorTickMark val="none"/>
        <c:tickLblPos val="nextTo"/>
        <c:crossAx val="107969152"/>
        <c:crosses val="max"/>
        <c:crossBetween val="between"/>
      </c:valAx>
      <c:dateAx>
        <c:axId val="107969152"/>
        <c:scaling>
          <c:orientation val="minMax"/>
        </c:scaling>
        <c:delete val="0"/>
        <c:axPos val="b"/>
        <c:numFmt formatCode="m/d/yyyy" sourceLinked="1"/>
        <c:majorTickMark val="none"/>
        <c:minorTickMark val="none"/>
        <c:tickLblPos val="nextTo"/>
        <c:txPr>
          <a:bodyPr rot="-60000000" vert="horz"/>
          <a:lstStyle/>
          <a:p>
            <a:pPr>
              <a:defRPr sz="1600"/>
            </a:pPr>
            <a:endParaRPr lang="ru-RU"/>
          </a:p>
        </c:txPr>
        <c:crossAx val="107967616"/>
        <c:crosses val="autoZero"/>
        <c:auto val="1"/>
        <c:lblOffset val="100"/>
        <c:baseTimeUnit val="years"/>
      </c:dateAx>
    </c:plotArea>
    <c:legend>
      <c:legendPos val="b"/>
      <c:layout>
        <c:manualLayout>
          <c:xMode val="edge"/>
          <c:yMode val="edge"/>
          <c:x val="0.1322196290337902"/>
          <c:y val="0.79444261384416848"/>
          <c:w val="0.76487193166720024"/>
          <c:h val="0.20555734043707047"/>
        </c:manualLayout>
      </c:layout>
      <c:overlay val="0"/>
      <c:txPr>
        <a:bodyPr/>
        <a:lstStyle/>
        <a:p>
          <a:pPr>
            <a:defRPr sz="1600"/>
          </a:pPr>
          <a:endParaRPr lang="ru-RU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4"/>
    </mc:Choice>
    <mc:Fallback>
      <c:style val="4"/>
    </mc:Fallback>
  </mc:AlternateContent>
  <c:chart>
    <c:title>
      <c:tx>
        <c:rich>
          <a:bodyPr/>
          <a:lstStyle/>
          <a:p>
            <a:pPr>
              <a:defRPr sz="2000" b="1"/>
            </a:pPr>
            <a:r>
              <a:rPr lang="ru-RU" sz="2000" b="1" dirty="0"/>
              <a:t>Зарегистрированные</a:t>
            </a:r>
            <a:r>
              <a:rPr lang="ru-RU" sz="2000" b="1" baseline="0" dirty="0"/>
              <a:t> </a:t>
            </a:r>
            <a:r>
              <a:rPr lang="ru-RU" sz="2000" b="1" baseline="0" dirty="0" err="1"/>
              <a:t>самозанятые</a:t>
            </a:r>
            <a:r>
              <a:rPr lang="ru-RU" sz="2000" b="1" baseline="0" dirty="0"/>
              <a:t> (ед.)</a:t>
            </a:r>
          </a:p>
        </c:rich>
      </c:tx>
      <c:layout>
        <c:manualLayout>
          <c:xMode val="edge"/>
          <c:yMode val="edge"/>
          <c:x val="0.10428785142233089"/>
          <c:y val="1.0954848771331764E-2"/>
        </c:manualLayout>
      </c:layout>
      <c:overlay val="0"/>
    </c:title>
    <c:autoTitleDeleted val="0"/>
    <c:plotArea>
      <c:layout>
        <c:manualLayout>
          <c:layoutTarget val="inner"/>
          <c:xMode val="edge"/>
          <c:yMode val="edge"/>
          <c:x val="2.6540457954937077E-2"/>
          <c:y val="9.6092138041445563E-2"/>
          <c:w val="0.94691908409012582"/>
          <c:h val="0.60494655225478333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Количество зарегистрированных самозанятых (ед.)</c:v>
                </c:pt>
              </c:strCache>
            </c:strRef>
          </c:tx>
          <c:invertIfNegative val="0"/>
          <c:dLbls>
            <c:dLbl>
              <c:idx val="2"/>
              <c:layout>
                <c:manualLayout>
                  <c:x val="2.2177126790824003E-3"/>
                  <c:y val="1.643227315699764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78E2-4689-A272-CAACE2B6BB08}"/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Лист1!$A$2:$A$4</c:f>
              <c:numCache>
                <c:formatCode>m/d/yyyy</c:formatCode>
                <c:ptCount val="3"/>
                <c:pt idx="0">
                  <c:v>44562</c:v>
                </c:pt>
                <c:pt idx="1">
                  <c:v>44927</c:v>
                </c:pt>
                <c:pt idx="2">
                  <c:v>45292</c:v>
                </c:pt>
              </c:numCache>
            </c:num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1533</c:v>
                </c:pt>
                <c:pt idx="1">
                  <c:v>1852</c:v>
                </c:pt>
                <c:pt idx="2">
                  <c:v>3295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2564-4F19-B992-D470098F3FCE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Вновь созданные Фондом (ед.)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Лист1!$A$2:$A$4</c:f>
              <c:numCache>
                <c:formatCode>m/d/yyyy</c:formatCode>
                <c:ptCount val="3"/>
                <c:pt idx="0">
                  <c:v>44562</c:v>
                </c:pt>
                <c:pt idx="1">
                  <c:v>44927</c:v>
                </c:pt>
                <c:pt idx="2">
                  <c:v>45292</c:v>
                </c:pt>
              </c:numCache>
            </c:numRef>
          </c:cat>
          <c:val>
            <c:numRef>
              <c:f>Лист1!$C$2:$C$4</c:f>
              <c:numCache>
                <c:formatCode>General</c:formatCode>
                <c:ptCount val="3"/>
                <c:pt idx="0">
                  <c:v>22</c:v>
                </c:pt>
                <c:pt idx="1">
                  <c:v>40</c:v>
                </c:pt>
                <c:pt idx="2">
                  <c:v>82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2E08-49C2-B91D-B0D8A94640D5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75"/>
        <c:axId val="108051072"/>
        <c:axId val="108049536"/>
      </c:barChart>
      <c:valAx>
        <c:axId val="108049536"/>
        <c:scaling>
          <c:orientation val="minMax"/>
        </c:scaling>
        <c:delete val="1"/>
        <c:axPos val="r"/>
        <c:numFmt formatCode="General" sourceLinked="0"/>
        <c:majorTickMark val="none"/>
        <c:minorTickMark val="none"/>
        <c:tickLblPos val="nextTo"/>
        <c:crossAx val="108051072"/>
        <c:crosses val="max"/>
        <c:crossBetween val="between"/>
      </c:valAx>
      <c:dateAx>
        <c:axId val="108051072"/>
        <c:scaling>
          <c:orientation val="minMax"/>
        </c:scaling>
        <c:delete val="0"/>
        <c:axPos val="b"/>
        <c:numFmt formatCode="m/d/yyyy" sourceLinked="1"/>
        <c:majorTickMark val="none"/>
        <c:minorTickMark val="none"/>
        <c:tickLblPos val="nextTo"/>
        <c:txPr>
          <a:bodyPr rot="-60000000" vert="horz"/>
          <a:lstStyle/>
          <a:p>
            <a:pPr>
              <a:defRPr sz="1400"/>
            </a:pPr>
            <a:endParaRPr lang="ru-RU"/>
          </a:p>
        </c:txPr>
        <c:crossAx val="108049536"/>
        <c:crosses val="autoZero"/>
        <c:auto val="1"/>
        <c:lblOffset val="100"/>
        <c:baseTimeUnit val="years"/>
      </c:dateAx>
    </c:plotArea>
    <c:legend>
      <c:legendPos val="b"/>
      <c:layout>
        <c:manualLayout>
          <c:xMode val="edge"/>
          <c:yMode val="edge"/>
          <c:x val="0.19726432044306755"/>
          <c:y val="0.79047773491681206"/>
          <c:w val="0.63233466995633192"/>
          <c:h val="0.20952226508318783"/>
        </c:manualLayout>
      </c:layout>
      <c:overlay val="0"/>
      <c:txPr>
        <a:bodyPr/>
        <a:lstStyle/>
        <a:p>
          <a:pPr>
            <a:defRPr sz="1600"/>
          </a:pPr>
          <a:endParaRPr lang="ru-RU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200" b="1" i="0" u="none" strike="noStrike" kern="1200" baseline="0">
                <a:solidFill>
                  <a:schemeClr val="dk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ru-RU" dirty="0"/>
              <a:t>Количество оказанных услуг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200" b="1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Платные услуги (ед.)</c:v>
                </c:pt>
              </c:strCache>
            </c:strRef>
          </c:tx>
          <c:spPr>
            <a:solidFill>
              <a:schemeClr val="accent6"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0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Лист1!$A$2:$A$4</c:f>
              <c:numCache>
                <c:formatCode>General</c:formatCode>
                <c:ptCount val="3"/>
                <c:pt idx="0">
                  <c:v>2021</c:v>
                </c:pt>
                <c:pt idx="1">
                  <c:v>2022</c:v>
                </c:pt>
                <c:pt idx="2">
                  <c:v>2023</c:v>
                </c:pt>
              </c:numCache>
            </c:num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27</c:v>
                </c:pt>
                <c:pt idx="1">
                  <c:v>139</c:v>
                </c:pt>
                <c:pt idx="2">
                  <c:v>155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FBB0-41D9-B855-28F926A8FD5A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Бесплатные услуги (ед.)</c:v>
                </c:pt>
              </c:strCache>
            </c:strRef>
          </c:tx>
          <c:spPr>
            <a:solidFill>
              <a:srgbClr val="FF0000">
                <a:alpha val="85000"/>
              </a:srgb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0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Лист1!$A$2:$A$4</c:f>
              <c:numCache>
                <c:formatCode>General</c:formatCode>
                <c:ptCount val="3"/>
                <c:pt idx="0">
                  <c:v>2021</c:v>
                </c:pt>
                <c:pt idx="1">
                  <c:v>2022</c:v>
                </c:pt>
                <c:pt idx="2">
                  <c:v>2023</c:v>
                </c:pt>
              </c:numCache>
            </c:numRef>
          </c:cat>
          <c:val>
            <c:numRef>
              <c:f>Лист1!$C$2:$C$4</c:f>
              <c:numCache>
                <c:formatCode>General</c:formatCode>
                <c:ptCount val="3"/>
                <c:pt idx="0">
                  <c:v>2631</c:v>
                </c:pt>
                <c:pt idx="1">
                  <c:v>3952</c:v>
                </c:pt>
                <c:pt idx="2">
                  <c:v>5498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FBB0-41D9-B855-28F926A8FD5A}"/>
            </c:ext>
          </c:extLst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Общее количество получаталей поддержки (ед.)</c:v>
                </c:pt>
              </c:strCache>
            </c:strRef>
          </c:tx>
          <c:spPr>
            <a:solidFill>
              <a:schemeClr val="accent2"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0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Лист1!$A$2:$A$4</c:f>
              <c:numCache>
                <c:formatCode>General</c:formatCode>
                <c:ptCount val="3"/>
                <c:pt idx="0">
                  <c:v>2021</c:v>
                </c:pt>
                <c:pt idx="1">
                  <c:v>2022</c:v>
                </c:pt>
                <c:pt idx="2">
                  <c:v>2023</c:v>
                </c:pt>
              </c:numCache>
            </c:numRef>
          </c:cat>
          <c:val>
            <c:numRef>
              <c:f>Лист1!$D$2:$D$4</c:f>
              <c:numCache>
                <c:formatCode>General</c:formatCode>
                <c:ptCount val="3"/>
                <c:pt idx="0">
                  <c:v>1467</c:v>
                </c:pt>
                <c:pt idx="1">
                  <c:v>4485</c:v>
                </c:pt>
                <c:pt idx="2">
                  <c:v>7146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53EB-42DF-BA29-E46CC47708A4}"/>
            </c:ext>
          </c:extLst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Субъекты МСП - получатели поддержки (ед.)</c:v>
                </c:pt>
              </c:strCache>
            </c:strRef>
          </c:tx>
          <c:spPr>
            <a:solidFill>
              <a:schemeClr val="accent2">
                <a:lumMod val="60000"/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0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Лист1!$A$2:$A$4</c:f>
              <c:numCache>
                <c:formatCode>General</c:formatCode>
                <c:ptCount val="3"/>
                <c:pt idx="0">
                  <c:v>2021</c:v>
                </c:pt>
                <c:pt idx="1">
                  <c:v>2022</c:v>
                </c:pt>
                <c:pt idx="2">
                  <c:v>2023</c:v>
                </c:pt>
              </c:numCache>
            </c:numRef>
          </c:cat>
          <c:val>
            <c:numRef>
              <c:f>Лист1!$E$2:$E$4</c:f>
              <c:numCache>
                <c:formatCode>General</c:formatCode>
                <c:ptCount val="3"/>
                <c:pt idx="0">
                  <c:v>326</c:v>
                </c:pt>
                <c:pt idx="1">
                  <c:v>774</c:v>
                </c:pt>
                <c:pt idx="2">
                  <c:v>4397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53EB-42DF-BA29-E46CC47708A4}"/>
            </c:ext>
          </c:extLst>
        </c:ser>
        <c:dLbls>
          <c:dLblPos val="inEnd"/>
          <c:showLegendKey val="0"/>
          <c:showVal val="1"/>
          <c:showCatName val="0"/>
          <c:showSerName val="0"/>
          <c:showPercent val="0"/>
          <c:showBubbleSize val="0"/>
        </c:dLbls>
        <c:gapWidth val="65"/>
        <c:axId val="115112192"/>
        <c:axId val="115126272"/>
      </c:barChart>
      <c:catAx>
        <c:axId val="11511219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9050" cap="flat" cmpd="sng" algn="ctr">
            <a:solidFill>
              <a:schemeClr val="dk1">
                <a:lumMod val="75000"/>
                <a:lumOff val="2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cap="all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15126272"/>
        <c:crosses val="autoZero"/>
        <c:auto val="1"/>
        <c:lblAlgn val="ctr"/>
        <c:lblOffset val="100"/>
        <c:noMultiLvlLbl val="0"/>
      </c:catAx>
      <c:valAx>
        <c:axId val="115126272"/>
        <c:scaling>
          <c:orientation val="minMax"/>
        </c:scaling>
        <c:delete val="1"/>
        <c:axPos val="l"/>
        <c:majorGridlines>
          <c:spPr>
            <a:ln w="9525" cap="flat" cmpd="sng" algn="ctr">
              <a:gradFill>
                <a:gsLst>
                  <a:gs pos="100000">
                    <a:schemeClr val="dk1">
                      <a:lumMod val="95000"/>
                      <a:lumOff val="5000"/>
                      <a:alpha val="42000"/>
                    </a:schemeClr>
                  </a:gs>
                  <a:gs pos="0">
                    <a:schemeClr val="lt1">
                      <a:lumMod val="75000"/>
                      <a:alpha val="36000"/>
                    </a:schemeClr>
                  </a:gs>
                </a:gsLst>
                <a:lin ang="5400000" scaled="0"/>
              </a:gra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11511219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solidFill>
          <a:schemeClr val="lt1">
            <a:lumMod val="95000"/>
            <a:alpha val="39000"/>
          </a:scheme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4"/>
    </mc:Choice>
    <mc:Fallback>
      <c:style val="4"/>
    </mc:Fallback>
  </mc:AlternateContent>
  <c:chart>
    <c:title>
      <c:tx>
        <c:rich>
          <a:bodyPr/>
          <a:lstStyle/>
          <a:p>
            <a:pPr>
              <a:defRPr/>
            </a:pPr>
            <a:r>
              <a:rPr lang="ru-RU"/>
              <a:t>Количество выданных микрозаймов</a:t>
            </a:r>
          </a:p>
        </c:rich>
      </c:tx>
      <c:overlay val="0"/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Выданные в текущем году (ед.)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Лист1!$A$2:$A$4</c:f>
              <c:numCache>
                <c:formatCode>m/d/yyyy</c:formatCode>
                <c:ptCount val="3"/>
                <c:pt idx="0">
                  <c:v>44197</c:v>
                </c:pt>
                <c:pt idx="1">
                  <c:v>44562</c:v>
                </c:pt>
                <c:pt idx="2">
                  <c:v>44927</c:v>
                </c:pt>
              </c:numCache>
            </c:num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28</c:v>
                </c:pt>
                <c:pt idx="1">
                  <c:v>39</c:v>
                </c:pt>
                <c:pt idx="2">
                  <c:v>35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E789-4673-A906-8D0F34F6A035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Действующие микрозаймы (ед.)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Лист1!$A$2:$A$4</c:f>
              <c:numCache>
                <c:formatCode>m/d/yyyy</c:formatCode>
                <c:ptCount val="3"/>
                <c:pt idx="0">
                  <c:v>44197</c:v>
                </c:pt>
                <c:pt idx="1">
                  <c:v>44562</c:v>
                </c:pt>
                <c:pt idx="2">
                  <c:v>44927</c:v>
                </c:pt>
              </c:numCache>
            </c:numRef>
          </c:cat>
          <c:val>
            <c:numRef>
              <c:f>Лист1!$C$2:$C$4</c:f>
              <c:numCache>
                <c:formatCode>General</c:formatCode>
                <c:ptCount val="3"/>
                <c:pt idx="0">
                  <c:v>68</c:v>
                </c:pt>
                <c:pt idx="1">
                  <c:v>79</c:v>
                </c:pt>
                <c:pt idx="2">
                  <c:v>71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E789-4673-A906-8D0F34F6A035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75"/>
        <c:axId val="114877184"/>
        <c:axId val="114878720"/>
      </c:barChart>
      <c:dateAx>
        <c:axId val="114877184"/>
        <c:scaling>
          <c:orientation val="minMax"/>
        </c:scaling>
        <c:delete val="0"/>
        <c:axPos val="b"/>
        <c:numFmt formatCode="m/d/yyyy" sourceLinked="1"/>
        <c:majorTickMark val="none"/>
        <c:minorTickMark val="none"/>
        <c:tickLblPos val="nextTo"/>
        <c:crossAx val="114878720"/>
        <c:crosses val="autoZero"/>
        <c:auto val="1"/>
        <c:lblOffset val="100"/>
        <c:baseTimeUnit val="years"/>
      </c:dateAx>
      <c:valAx>
        <c:axId val="114878720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114877184"/>
        <c:crosses val="autoZero"/>
        <c:crossBetween val="between"/>
      </c:valAx>
    </c:plotArea>
    <c:legend>
      <c:legendPos val="b"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400" b="1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r>
              <a:rPr lang="ru-RU" sz="2400" dirty="0">
                <a:solidFill>
                  <a:schemeClr val="tx1"/>
                </a:solidFill>
              </a:rPr>
              <a:t>Обучающие тренинги, организованные и проведённые Фондом</a:t>
            </a:r>
          </a:p>
        </c:rich>
      </c:tx>
      <c:layout>
        <c:manualLayout>
          <c:xMode val="edge"/>
          <c:yMode val="edge"/>
          <c:x val="0.12240624999999999"/>
          <c:y val="1.4062499134934847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400" b="1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Количество мероприятий (ед.)</c:v>
                </c:pt>
              </c:strCache>
            </c:strRef>
          </c:tx>
          <c:spPr>
            <a:solidFill>
              <a:schemeClr val="accent2"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32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Лист1!$A$2:$A$4</c:f>
              <c:numCache>
                <c:formatCode>General</c:formatCode>
                <c:ptCount val="3"/>
                <c:pt idx="0">
                  <c:v>2021</c:v>
                </c:pt>
                <c:pt idx="1">
                  <c:v>2022</c:v>
                </c:pt>
                <c:pt idx="2">
                  <c:v>2023</c:v>
                </c:pt>
              </c:numCache>
            </c:num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15</c:v>
                </c:pt>
                <c:pt idx="1">
                  <c:v>19</c:v>
                </c:pt>
                <c:pt idx="2">
                  <c:v>22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2166-4E84-A5EB-A569B01ECB70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Количество обученных (ед.)</c:v>
                </c:pt>
              </c:strCache>
            </c:strRef>
          </c:tx>
          <c:spPr>
            <a:solidFill>
              <a:schemeClr val="accent4"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32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Лист1!$A$2:$A$4</c:f>
              <c:numCache>
                <c:formatCode>General</c:formatCode>
                <c:ptCount val="3"/>
                <c:pt idx="0">
                  <c:v>2021</c:v>
                </c:pt>
                <c:pt idx="1">
                  <c:v>2022</c:v>
                </c:pt>
                <c:pt idx="2">
                  <c:v>2023</c:v>
                </c:pt>
              </c:numCache>
            </c:numRef>
          </c:cat>
          <c:val>
            <c:numRef>
              <c:f>Лист1!$C$2:$C$4</c:f>
              <c:numCache>
                <c:formatCode>General</c:formatCode>
                <c:ptCount val="3"/>
                <c:pt idx="0">
                  <c:v>171</c:v>
                </c:pt>
                <c:pt idx="1">
                  <c:v>281</c:v>
                </c:pt>
                <c:pt idx="2">
                  <c:v>361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2166-4E84-A5EB-A569B01ECB70}"/>
            </c:ext>
          </c:extLst>
        </c:ser>
        <c:dLbls>
          <c:dLblPos val="inEnd"/>
          <c:showLegendKey val="0"/>
          <c:showVal val="1"/>
          <c:showCatName val="0"/>
          <c:showSerName val="0"/>
          <c:showPercent val="0"/>
          <c:showBubbleSize val="0"/>
        </c:dLbls>
        <c:gapWidth val="65"/>
        <c:axId val="116735360"/>
        <c:axId val="116749440"/>
      </c:barChart>
      <c:catAx>
        <c:axId val="11673536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9050" cap="flat" cmpd="sng" algn="ctr">
            <a:solidFill>
              <a:schemeClr val="dk1">
                <a:lumMod val="75000"/>
                <a:lumOff val="2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cap="all" baseline="0">
                <a:solidFill>
                  <a:schemeClr val="dk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16749440"/>
        <c:crosses val="autoZero"/>
        <c:auto val="1"/>
        <c:lblAlgn val="ctr"/>
        <c:lblOffset val="100"/>
        <c:noMultiLvlLbl val="0"/>
      </c:catAx>
      <c:valAx>
        <c:axId val="116749440"/>
        <c:scaling>
          <c:orientation val="minMax"/>
        </c:scaling>
        <c:delete val="1"/>
        <c:axPos val="l"/>
        <c:majorGridlines>
          <c:spPr>
            <a:ln w="9525" cap="flat" cmpd="sng" algn="ctr">
              <a:gradFill>
                <a:gsLst>
                  <a:gs pos="100000">
                    <a:schemeClr val="dk1">
                      <a:lumMod val="95000"/>
                      <a:lumOff val="5000"/>
                      <a:alpha val="42000"/>
                    </a:schemeClr>
                  </a:gs>
                  <a:gs pos="0">
                    <a:schemeClr val="lt1">
                      <a:lumMod val="75000"/>
                      <a:alpha val="36000"/>
                    </a:schemeClr>
                  </a:gs>
                </a:gsLst>
                <a:lin ang="5400000" scaled="0"/>
              </a:gra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11673536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solidFill>
          <a:schemeClr val="lt1">
            <a:lumMod val="95000"/>
            <a:alpha val="39000"/>
          </a:scheme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2">
  <a:schemeClr val="accent2"/>
  <a:schemeClr val="accent4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2">
  <a:schemeClr val="accent2"/>
  <a:schemeClr val="accent4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2">
  <a:schemeClr val="accent2"/>
  <a:schemeClr val="accent4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5">
  <cs:axisTitle>
    <cs:lnRef idx="0"/>
    <cs:fillRef idx="0"/>
    <cs:effectRef idx="0"/>
    <cs:fontRef idx="minor">
      <a:schemeClr val="dk1">
        <a:lumMod val="75000"/>
        <a:lumOff val="25000"/>
      </a:schemeClr>
    </cs:fontRef>
    <cs:defRPr sz="1197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lt1"/>
    </cs:fontRef>
    <cs:defRPr sz="1197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solidFill>
        <a:schemeClr val="dk1">
          <a:lumMod val="65000"/>
          <a:lumOff val="35000"/>
          <a:alpha val="75000"/>
        </a:schemeClr>
      </a:solidFill>
    </cs:spPr>
    <cs:defRPr sz="1197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lt1">
            <a:alpha val="50000"/>
          </a:schemeClr>
        </a:solidFill>
        <a:round/>
      </a:ln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lt1">
            <a:alpha val="50000"/>
          </a:schemeClr>
        </a:solidFill>
        <a:round/>
      </a:ln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>
            <a:alpha val="85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1197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22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2.xml><?xml version="1.0" encoding="utf-8"?>
<cs:chartStyle xmlns:cs="http://schemas.microsoft.com/office/drawing/2012/chartStyle" xmlns:a="http://schemas.openxmlformats.org/drawingml/2006/main" id="205">
  <cs:axisTitle>
    <cs:lnRef idx="0"/>
    <cs:fillRef idx="0"/>
    <cs:effectRef idx="0"/>
    <cs:fontRef idx="minor">
      <a:schemeClr val="dk1">
        <a:lumMod val="75000"/>
        <a:lumOff val="25000"/>
      </a:schemeClr>
    </cs:fontRef>
    <cs:defRPr sz="1197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lt1"/>
    </cs:fontRef>
    <cs:defRPr sz="1197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solidFill>
        <a:schemeClr val="dk1">
          <a:lumMod val="65000"/>
          <a:lumOff val="35000"/>
          <a:alpha val="75000"/>
        </a:schemeClr>
      </a:solidFill>
    </cs:spPr>
    <cs:defRPr sz="1197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lt1">
            <a:alpha val="50000"/>
          </a:schemeClr>
        </a:solidFill>
        <a:round/>
      </a:ln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lt1">
            <a:alpha val="50000"/>
          </a:schemeClr>
        </a:solidFill>
        <a:round/>
      </a:ln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>
            <a:alpha val="85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1197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22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3.xml><?xml version="1.0" encoding="utf-8"?>
<cs:chartStyle xmlns:cs="http://schemas.microsoft.com/office/drawing/2012/chartStyle" xmlns:a="http://schemas.openxmlformats.org/drawingml/2006/main" id="205">
  <cs:axisTitle>
    <cs:lnRef idx="0"/>
    <cs:fillRef idx="0"/>
    <cs:effectRef idx="0"/>
    <cs:fontRef idx="minor">
      <a:schemeClr val="dk1">
        <a:lumMod val="75000"/>
        <a:lumOff val="25000"/>
      </a:schemeClr>
    </cs:fontRef>
    <cs:defRPr sz="1197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lt1"/>
    </cs:fontRef>
    <cs:defRPr sz="1197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solidFill>
        <a:schemeClr val="dk1">
          <a:lumMod val="65000"/>
          <a:lumOff val="35000"/>
          <a:alpha val="75000"/>
        </a:schemeClr>
      </a:solidFill>
    </cs:spPr>
    <cs:defRPr sz="1197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lt1">
            <a:alpha val="50000"/>
          </a:schemeClr>
        </a:solidFill>
        <a:round/>
      </a:ln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lt1">
            <a:alpha val="50000"/>
          </a:schemeClr>
        </a:solidFill>
        <a:round/>
      </a:ln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>
            <a:alpha val="85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1197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22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59A5DBF-C9C7-44FD-A40A-CFE5C0D9DBE2}" type="datetimeFigureOut">
              <a:rPr lang="ru-RU" smtClean="0"/>
              <a:t>24.01.2024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6080D6E-2B26-4411-A69E-15A59ABD28F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5079751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C19898-80FC-4DDB-84A8-DCB63BC58720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935158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C19898-80FC-4DDB-84A8-DCB63BC58720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4186111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C19898-80FC-4DDB-84A8-DCB63BC58720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4186111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C19898-80FC-4DDB-84A8-DCB63BC58720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3810657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6080D6E-2B26-4411-A69E-15A59ABD28F8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4108736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080D6E-2B26-4411-A69E-15A59ABD28F8}" type="slidenum">
              <a:rPr lang="ru-RU" smtClean="0"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2627893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6080D6E-2B26-4411-A69E-15A59ABD28F8}" type="slidenum">
              <a:rPr lang="ru-RU" smtClean="0"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646460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485E9-F3BC-4BC3-90CE-81918CB7AB26}" type="datetimeFigureOut">
              <a:rPr lang="ru-RU" smtClean="0"/>
              <a:t>24.01.2024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45C1E8-74F6-4159-B2AE-69DFEE76AF6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022411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485E9-F3BC-4BC3-90CE-81918CB7AB26}" type="datetimeFigureOut">
              <a:rPr lang="ru-RU" smtClean="0"/>
              <a:t>24.01.2024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45C1E8-74F6-4159-B2AE-69DFEE76AF6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162926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485E9-F3BC-4BC3-90CE-81918CB7AB26}" type="datetimeFigureOut">
              <a:rPr lang="ru-RU" smtClean="0"/>
              <a:t>24.01.2024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45C1E8-74F6-4159-B2AE-69DFEE76AF6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434155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485E9-F3BC-4BC3-90CE-81918CB7AB26}" type="datetimeFigureOut">
              <a:rPr lang="ru-RU" smtClean="0"/>
              <a:t>24.01.2024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45C1E8-74F6-4159-B2AE-69DFEE76AF6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982807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485E9-F3BC-4BC3-90CE-81918CB7AB26}" type="datetimeFigureOut">
              <a:rPr lang="ru-RU" smtClean="0"/>
              <a:t>24.01.2024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45C1E8-74F6-4159-B2AE-69DFEE76AF6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399722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485E9-F3BC-4BC3-90CE-81918CB7AB26}" type="datetimeFigureOut">
              <a:rPr lang="ru-RU" smtClean="0"/>
              <a:t>24.01.2024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45C1E8-74F6-4159-B2AE-69DFEE76AF6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824454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485E9-F3BC-4BC3-90CE-81918CB7AB26}" type="datetimeFigureOut">
              <a:rPr lang="ru-RU" smtClean="0"/>
              <a:t>24.01.2024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45C1E8-74F6-4159-B2AE-69DFEE76AF6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228770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485E9-F3BC-4BC3-90CE-81918CB7AB26}" type="datetimeFigureOut">
              <a:rPr lang="ru-RU" smtClean="0"/>
              <a:t>24.01.2024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45C1E8-74F6-4159-B2AE-69DFEE76AF6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710697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485E9-F3BC-4BC3-90CE-81918CB7AB26}" type="datetimeFigureOut">
              <a:rPr lang="ru-RU" smtClean="0"/>
              <a:t>24.01.2024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45C1E8-74F6-4159-B2AE-69DFEE76AF6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089872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485E9-F3BC-4BC3-90CE-81918CB7AB26}" type="datetimeFigureOut">
              <a:rPr lang="ru-RU" smtClean="0"/>
              <a:t>24.01.2024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45C1E8-74F6-4159-B2AE-69DFEE76AF6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391341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485E9-F3BC-4BC3-90CE-81918CB7AB26}" type="datetimeFigureOut">
              <a:rPr lang="ru-RU" smtClean="0"/>
              <a:t>24.01.2024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45C1E8-74F6-4159-B2AE-69DFEE76AF6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246898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1485E9-F3BC-4BC3-90CE-81918CB7AB26}" type="datetimeFigureOut">
              <a:rPr lang="ru-RU" smtClean="0"/>
              <a:t>24.01.2024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45C1E8-74F6-4159-B2AE-69DFEE76AF6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412406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6.jp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Relationship Id="rId5" Type="http://schemas.openxmlformats.org/officeDocument/2006/relationships/chart" Target="../charts/chart3.xml"/><Relationship Id="rId4" Type="http://schemas.openxmlformats.org/officeDocument/2006/relationships/chart" Target="../charts/char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3" Type="http://schemas.openxmlformats.org/officeDocument/2006/relationships/image" Target="../media/image7.jpeg"/><Relationship Id="rId7" Type="http://schemas.openxmlformats.org/officeDocument/2006/relationships/image" Target="../media/image1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9.jpeg"/><Relationship Id="rId4" Type="http://schemas.openxmlformats.org/officeDocument/2006/relationships/image" Target="../media/image8.jpeg"/><Relationship Id="rId9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1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.xml"/><Relationship Id="rId7" Type="http://schemas.openxmlformats.org/officeDocument/2006/relationships/image" Target="../media/image23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2.JPG"/><Relationship Id="rId5" Type="http://schemas.openxmlformats.org/officeDocument/2006/relationships/image" Target="../media/image21.JPG"/><Relationship Id="rId4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7.jpg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Рисунок 19">
            <a:extLst>
              <a:ext uri="{FF2B5EF4-FFF2-40B4-BE49-F238E27FC236}">
                <a16:creationId xmlns:a16="http://schemas.microsoft.com/office/drawing/2014/main" id="{DB5CE9A0-1A08-425B-BB5A-34B32A4C5F8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6017511" cy="6858000"/>
          </a:xfrm>
          <a:prstGeom prst="rect">
            <a:avLst/>
          </a:prstGeom>
        </p:spPr>
      </p:pic>
      <p:sp>
        <p:nvSpPr>
          <p:cNvPr id="6" name="object 2">
            <a:extLst>
              <a:ext uri="{FF2B5EF4-FFF2-40B4-BE49-F238E27FC236}">
                <a16:creationId xmlns:a16="http://schemas.microsoft.com/office/drawing/2014/main" id="{9D85B5F0-F4EF-4E60-84A0-B5E2EBFAD905}"/>
              </a:ext>
            </a:extLst>
          </p:cNvPr>
          <p:cNvSpPr txBox="1"/>
          <p:nvPr/>
        </p:nvSpPr>
        <p:spPr>
          <a:xfrm>
            <a:off x="10334241" y="1520028"/>
            <a:ext cx="1305309" cy="377643"/>
          </a:xfrm>
          <a:prstGeom prst="rect">
            <a:avLst/>
          </a:prstGeom>
          <a:solidFill>
            <a:srgbClr val="F08A25"/>
          </a:solidFill>
        </p:spPr>
        <p:txBody>
          <a:bodyPr vert="horz" wrap="square" lIns="0" tIns="69191" rIns="0" bIns="0" rtlCol="0">
            <a:spAutoFit/>
          </a:bodyPr>
          <a:lstStyle/>
          <a:p>
            <a:pPr marL="319879">
              <a:spcBef>
                <a:spcPts val="545"/>
              </a:spcBef>
            </a:pPr>
            <a:endParaRPr sz="2000" dirty="0">
              <a:latin typeface="Gill Sans MT"/>
              <a:cs typeface="Gill Sans MT"/>
            </a:endParaRPr>
          </a:p>
        </p:txBody>
      </p:sp>
      <p:sp>
        <p:nvSpPr>
          <p:cNvPr id="7" name="object 3">
            <a:extLst>
              <a:ext uri="{FF2B5EF4-FFF2-40B4-BE49-F238E27FC236}">
                <a16:creationId xmlns:a16="http://schemas.microsoft.com/office/drawing/2014/main" id="{5D6C6D45-5977-4CCB-A924-A6B1E19D2B28}"/>
              </a:ext>
            </a:extLst>
          </p:cNvPr>
          <p:cNvSpPr txBox="1"/>
          <p:nvPr/>
        </p:nvSpPr>
        <p:spPr>
          <a:xfrm>
            <a:off x="7386320" y="2082102"/>
            <a:ext cx="4253230" cy="626649"/>
          </a:xfrm>
          <a:prstGeom prst="rect">
            <a:avLst/>
          </a:prstGeom>
        </p:spPr>
        <p:txBody>
          <a:bodyPr vert="horz" wrap="square" lIns="0" tIns="10989" rIns="0" bIns="0" rtlCol="0">
            <a:spAutoFit/>
          </a:bodyPr>
          <a:lstStyle/>
          <a:p>
            <a:pPr marL="8139">
              <a:spcBef>
                <a:spcPts val="87"/>
              </a:spcBef>
            </a:pPr>
            <a:r>
              <a:rPr sz="4000" spc="26" dirty="0">
                <a:solidFill>
                  <a:srgbClr val="252E4A"/>
                </a:solidFill>
                <a:latin typeface="Arial"/>
                <a:cs typeface="Arial"/>
              </a:rPr>
              <a:t>ГОДОВОЙ</a:t>
            </a:r>
            <a:r>
              <a:rPr sz="4000" spc="-179" dirty="0">
                <a:solidFill>
                  <a:srgbClr val="252E4A"/>
                </a:solidFill>
                <a:latin typeface="Arial"/>
                <a:cs typeface="Arial"/>
              </a:rPr>
              <a:t> </a:t>
            </a:r>
            <a:r>
              <a:rPr sz="4000" spc="-90" dirty="0">
                <a:solidFill>
                  <a:srgbClr val="252E4A"/>
                </a:solidFill>
                <a:latin typeface="Arial"/>
                <a:cs typeface="Arial"/>
              </a:rPr>
              <a:t>ОТЧЕТ</a:t>
            </a:r>
            <a:endParaRPr sz="4000" dirty="0">
              <a:latin typeface="Arial"/>
              <a:cs typeface="Arial"/>
            </a:endParaRPr>
          </a:p>
        </p:txBody>
      </p:sp>
      <p:sp>
        <p:nvSpPr>
          <p:cNvPr id="9" name="object 4">
            <a:extLst>
              <a:ext uri="{FF2B5EF4-FFF2-40B4-BE49-F238E27FC236}">
                <a16:creationId xmlns:a16="http://schemas.microsoft.com/office/drawing/2014/main" id="{FF46D660-C51B-43ED-BCC1-5B138017F21B}"/>
              </a:ext>
            </a:extLst>
          </p:cNvPr>
          <p:cNvSpPr txBox="1"/>
          <p:nvPr/>
        </p:nvSpPr>
        <p:spPr>
          <a:xfrm>
            <a:off x="4775200" y="2789932"/>
            <a:ext cx="6864350" cy="1486304"/>
          </a:xfrm>
          <a:prstGeom prst="rect">
            <a:avLst/>
          </a:prstGeom>
        </p:spPr>
        <p:txBody>
          <a:bodyPr vert="horz" wrap="square" lIns="0" tIns="67310" rIns="0" bIns="0" rtlCol="0">
            <a:spAutoFit/>
          </a:bodyPr>
          <a:lstStyle/>
          <a:p>
            <a:pPr marR="5080" algn="r">
              <a:lnSpc>
                <a:spcPct val="100000"/>
              </a:lnSpc>
              <a:spcBef>
                <a:spcPts val="530"/>
              </a:spcBef>
            </a:pPr>
            <a:r>
              <a:rPr lang="ru-RU" sz="2200" spc="90" dirty="0">
                <a:solidFill>
                  <a:srgbClr val="26324A"/>
                </a:solidFill>
                <a:latin typeface="Arial"/>
                <a:cs typeface="Arial"/>
              </a:rPr>
              <a:t>Микрокредитная компания </a:t>
            </a:r>
          </a:p>
          <a:p>
            <a:pPr marR="5080" algn="r">
              <a:lnSpc>
                <a:spcPct val="100000"/>
              </a:lnSpc>
              <a:spcBef>
                <a:spcPts val="530"/>
              </a:spcBef>
            </a:pPr>
            <a:r>
              <a:rPr lang="ru-RU" sz="2200" spc="90" dirty="0">
                <a:solidFill>
                  <a:srgbClr val="26324A"/>
                </a:solidFill>
                <a:latin typeface="Arial"/>
                <a:cs typeface="Arial"/>
              </a:rPr>
              <a:t>«Фонд развития и поддержки малого, среднего бизнеса муниципального образования Приозерский муниципальный район»</a:t>
            </a:r>
            <a:endParaRPr lang="ru-RU" sz="2200" dirty="0">
              <a:latin typeface="Arial"/>
              <a:cs typeface="Arial"/>
            </a:endParaRPr>
          </a:p>
        </p:txBody>
      </p:sp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ED4F9D88-A21B-4802-9CE3-B05E9366D091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626" r="22956"/>
          <a:stretch/>
        </p:blipFill>
        <p:spPr>
          <a:xfrm>
            <a:off x="3265302" y="5175122"/>
            <a:ext cx="1728659" cy="1336331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2AC85733-B27F-4190-8846-10BC8CDB208B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6183" t="4796" b="19858"/>
          <a:stretch/>
        </p:blipFill>
        <p:spPr>
          <a:xfrm>
            <a:off x="1240283" y="5216325"/>
            <a:ext cx="1663255" cy="1237231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48434805-B54E-4509-B9DE-9B919A96C7A1}"/>
              </a:ext>
            </a:extLst>
          </p:cNvPr>
          <p:cNvSpPr/>
          <p:nvPr/>
        </p:nvSpPr>
        <p:spPr>
          <a:xfrm>
            <a:off x="859156" y="5763942"/>
            <a:ext cx="65404" cy="823981"/>
          </a:xfrm>
          <a:prstGeom prst="rect">
            <a:avLst/>
          </a:prstGeom>
          <a:solidFill>
            <a:srgbClr val="F08A25"/>
          </a:solidFill>
          <a:ln>
            <a:solidFill>
              <a:srgbClr val="F08A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E8636A81-2E54-4DF0-98B1-27965BB590B5}"/>
              </a:ext>
            </a:extLst>
          </p:cNvPr>
          <p:cNvSpPr/>
          <p:nvPr/>
        </p:nvSpPr>
        <p:spPr>
          <a:xfrm rot="5400000">
            <a:off x="6490577" y="913280"/>
            <a:ext cx="70002" cy="11332844"/>
          </a:xfrm>
          <a:prstGeom prst="rect">
            <a:avLst/>
          </a:prstGeom>
          <a:solidFill>
            <a:srgbClr val="F08A25"/>
          </a:solidFill>
          <a:ln>
            <a:solidFill>
              <a:srgbClr val="F08A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D94495F5-1965-4F5C-872E-A05ED1DC96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23330" y="5256937"/>
            <a:ext cx="2469899" cy="10140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B687040-5CF6-41B0-9E0D-A6479B5AA3AB}"/>
              </a:ext>
            </a:extLst>
          </p:cNvPr>
          <p:cNvSpPr txBox="1"/>
          <p:nvPr/>
        </p:nvSpPr>
        <p:spPr>
          <a:xfrm>
            <a:off x="10504891" y="1478016"/>
            <a:ext cx="9640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solidFill>
                  <a:schemeClr val="bg1"/>
                </a:solidFill>
              </a:rPr>
              <a:t>2023</a:t>
            </a:r>
          </a:p>
        </p:txBody>
      </p:sp>
    </p:spTree>
    <p:extLst>
      <p:ext uri="{BB962C8B-B14F-4D97-AF65-F5344CB8AC3E}">
        <p14:creationId xmlns:p14="http://schemas.microsoft.com/office/powerpoint/2010/main" val="170084694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 marL="0" lvl="0" indent="0" algn="ctr">
              <a:buNone/>
            </a:pPr>
            <a:endParaRPr lang="ru-RU" dirty="0">
              <a:solidFill>
                <a:srgbClr val="562212"/>
              </a:solidFill>
              <a:latin typeface="Arial Black" panose="020B0A04020102020204" pitchFamily="34" charset="0"/>
              <a:ea typeface="Roboto Black" panose="02000000000000000000" pitchFamily="2" charset="0"/>
            </a:endParaRPr>
          </a:p>
          <a:p>
            <a:pPr marL="0" lvl="0" indent="0" algn="ctr">
              <a:buNone/>
            </a:pPr>
            <a:endParaRPr lang="ru-RU" dirty="0">
              <a:solidFill>
                <a:srgbClr val="562212"/>
              </a:solidFill>
              <a:latin typeface="Arial Black" panose="020B0A04020102020204" pitchFamily="34" charset="0"/>
              <a:ea typeface="Roboto Black" panose="02000000000000000000" pitchFamily="2" charset="0"/>
            </a:endParaRPr>
          </a:p>
          <a:p>
            <a:pPr marL="0" indent="0">
              <a:buNone/>
            </a:pPr>
            <a:endParaRPr lang="ru-RU" dirty="0"/>
          </a:p>
        </p:txBody>
      </p:sp>
      <p:graphicFrame>
        <p:nvGraphicFramePr>
          <p:cNvPr id="5" name="Объект 4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307202088"/>
              </p:ext>
            </p:extLst>
          </p:nvPr>
        </p:nvGraphicFramePr>
        <p:xfrm>
          <a:off x="651353" y="1397906"/>
          <a:ext cx="7553194" cy="43513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8" name="Рисунок 7" descr="D:\Рабочий стол\Директор\Сайт\2018\Упр_сайтом\2018-10-15_08-38-12.pn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9461" y="234340"/>
            <a:ext cx="5006340" cy="1076960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TextBox 8"/>
          <p:cNvSpPr txBox="1"/>
          <p:nvPr/>
        </p:nvSpPr>
        <p:spPr>
          <a:xfrm>
            <a:off x="1543866" y="1492926"/>
            <a:ext cx="57681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/>
              <a:t>Приозерский район (чел.)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51352" y="5704706"/>
            <a:ext cx="75531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solidFill>
                  <a:srgbClr val="FF0000"/>
                </a:solidFill>
              </a:rPr>
              <a:t>Данные ПЕТРОСТАТА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838200" y="558233"/>
            <a:ext cx="59999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>
                <a:solidFill>
                  <a:srgbClr val="FF0000"/>
                </a:solidFill>
              </a:rPr>
              <a:t>ЧИСЛЕННОСТЬ НАСЕЛЕНИЯ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53346" y="1559491"/>
            <a:ext cx="3451860" cy="411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6658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 marL="0" lvl="0" indent="0" algn="ctr">
              <a:buNone/>
            </a:pPr>
            <a:endParaRPr lang="ru-RU" dirty="0">
              <a:solidFill>
                <a:srgbClr val="562212"/>
              </a:solidFill>
              <a:latin typeface="Arial Black" panose="020B0A04020102020204" pitchFamily="34" charset="0"/>
              <a:ea typeface="Roboto Black" panose="02000000000000000000" pitchFamily="2" charset="0"/>
            </a:endParaRPr>
          </a:p>
          <a:p>
            <a:pPr marL="0" lvl="0" indent="0" algn="ctr">
              <a:buNone/>
            </a:pPr>
            <a:endParaRPr lang="ru-RU" dirty="0">
              <a:solidFill>
                <a:srgbClr val="562212"/>
              </a:solidFill>
              <a:latin typeface="Arial Black" panose="020B0A04020102020204" pitchFamily="34" charset="0"/>
              <a:ea typeface="Roboto Black" panose="02000000000000000000" pitchFamily="2" charset="0"/>
            </a:endParaRP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8" name="Рисунок 7" descr="D:\Рабочий стол\Директор\Сайт\2018\Упр_сайтом\2018-10-15_08-38-12.pn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9461" y="234340"/>
            <a:ext cx="5006340" cy="1076960"/>
          </a:xfrm>
          <a:prstGeom prst="rect">
            <a:avLst/>
          </a:prstGeom>
          <a:noFill/>
          <a:ln>
            <a:noFill/>
          </a:ln>
        </p:spPr>
      </p:pic>
      <p:sp>
        <p:nvSpPr>
          <p:cNvPr id="12" name="TextBox 11"/>
          <p:cNvSpPr txBox="1"/>
          <p:nvPr/>
        </p:nvSpPr>
        <p:spPr>
          <a:xfrm>
            <a:off x="651353" y="6196783"/>
            <a:ext cx="105970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solidFill>
                  <a:srgbClr val="FF0000"/>
                </a:solidFill>
              </a:rPr>
              <a:t>Количество субъектов МСП, </a:t>
            </a:r>
            <a:r>
              <a:rPr lang="ru-RU" sz="2400" b="1" dirty="0" err="1">
                <a:solidFill>
                  <a:srgbClr val="FF0000"/>
                </a:solidFill>
              </a:rPr>
              <a:t>самозанятых</a:t>
            </a:r>
            <a:r>
              <a:rPr lang="ru-RU" sz="2400" b="1" dirty="0">
                <a:solidFill>
                  <a:srgbClr val="FF0000"/>
                </a:solidFill>
              </a:rPr>
              <a:t> (по данным ФНС)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51353" y="480432"/>
            <a:ext cx="51356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>
                <a:solidFill>
                  <a:srgbClr val="FF0000"/>
                </a:solidFill>
              </a:rPr>
              <a:t>ПОКАЗАТЕЛИ  МСП</a:t>
            </a:r>
          </a:p>
        </p:txBody>
      </p:sp>
      <p:graphicFrame>
        <p:nvGraphicFramePr>
          <p:cNvPr id="9" name="Объект 4">
            <a:extLst>
              <a:ext uri="{FF2B5EF4-FFF2-40B4-BE49-F238E27FC236}">
                <a16:creationId xmlns:a16="http://schemas.microsoft.com/office/drawing/2014/main" id="{81D5790E-09CC-43B3-AF3D-D20AD355752B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291095734"/>
              </p:ext>
            </p:extLst>
          </p:nvPr>
        </p:nvGraphicFramePr>
        <p:xfrm>
          <a:off x="381000" y="1311300"/>
          <a:ext cx="5568863" cy="486804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10" name="Объект 4">
            <a:extLst>
              <a:ext uri="{FF2B5EF4-FFF2-40B4-BE49-F238E27FC236}">
                <a16:creationId xmlns:a16="http://schemas.microsoft.com/office/drawing/2014/main" id="{81D5790E-09CC-43B3-AF3D-D20AD355752B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763258697"/>
              </p:ext>
            </p:extLst>
          </p:nvPr>
        </p:nvGraphicFramePr>
        <p:xfrm>
          <a:off x="6204155" y="1421915"/>
          <a:ext cx="5726621" cy="463721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</p:spTree>
    <p:extLst>
      <p:ext uri="{BB962C8B-B14F-4D97-AF65-F5344CB8AC3E}">
        <p14:creationId xmlns:p14="http://schemas.microsoft.com/office/powerpoint/2010/main" val="383091177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6" name="Группа 14">
            <a:extLst>
              <a:ext uri="{FF2B5EF4-FFF2-40B4-BE49-F238E27FC236}">
                <a16:creationId xmlns:a16="http://schemas.microsoft.com/office/drawing/2014/main" id="{ACD4A07D-CE59-4F4E-8BFE-3D7FBD735D4F}"/>
              </a:ext>
            </a:extLst>
          </p:cNvPr>
          <p:cNvGrpSpPr>
            <a:grpSpLocks/>
          </p:cNvGrpSpPr>
          <p:nvPr/>
        </p:nvGrpSpPr>
        <p:grpSpPr bwMode="auto">
          <a:xfrm rot="18638518">
            <a:off x="4504527" y="3916268"/>
            <a:ext cx="1176659" cy="1772827"/>
            <a:chOff x="4289377" y="1851949"/>
            <a:chExt cx="1284790" cy="1132499"/>
          </a:xfrm>
        </p:grpSpPr>
        <p:cxnSp>
          <p:nvCxnSpPr>
            <p:cNvPr id="68" name="Прямая соединительная линия 67">
              <a:extLst>
                <a:ext uri="{FF2B5EF4-FFF2-40B4-BE49-F238E27FC236}">
                  <a16:creationId xmlns:a16="http://schemas.microsoft.com/office/drawing/2014/main" id="{8ECC5BB1-EF27-440B-9EBD-EDC58F1E797F}"/>
                </a:ext>
              </a:extLst>
            </p:cNvPr>
            <p:cNvCxnSpPr/>
            <p:nvPr/>
          </p:nvCxnSpPr>
          <p:spPr>
            <a:xfrm>
              <a:off x="4289377" y="1851949"/>
              <a:ext cx="509963" cy="0"/>
            </a:xfrm>
            <a:prstGeom prst="line">
              <a:avLst/>
            </a:prstGeom>
            <a:ln>
              <a:solidFill>
                <a:srgbClr val="56221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Прямая соединительная линия 68">
              <a:extLst>
                <a:ext uri="{FF2B5EF4-FFF2-40B4-BE49-F238E27FC236}">
                  <a16:creationId xmlns:a16="http://schemas.microsoft.com/office/drawing/2014/main" id="{9F421ACB-8AF8-46EF-93D2-342915F7368B}"/>
                </a:ext>
              </a:extLst>
            </p:cNvPr>
            <p:cNvCxnSpPr/>
            <p:nvPr/>
          </p:nvCxnSpPr>
          <p:spPr>
            <a:xfrm>
              <a:off x="4799340" y="1851949"/>
              <a:ext cx="774827" cy="1132499"/>
            </a:xfrm>
            <a:prstGeom prst="line">
              <a:avLst/>
            </a:prstGeom>
            <a:ln>
              <a:solidFill>
                <a:srgbClr val="56221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3" name="Группа 14">
            <a:extLst>
              <a:ext uri="{FF2B5EF4-FFF2-40B4-BE49-F238E27FC236}">
                <a16:creationId xmlns:a16="http://schemas.microsoft.com/office/drawing/2014/main" id="{FE5354A4-1E48-40A5-8173-98610EB1232F}"/>
              </a:ext>
            </a:extLst>
          </p:cNvPr>
          <p:cNvGrpSpPr>
            <a:grpSpLocks/>
          </p:cNvGrpSpPr>
          <p:nvPr/>
        </p:nvGrpSpPr>
        <p:grpSpPr bwMode="auto">
          <a:xfrm rot="17550532">
            <a:off x="4581619" y="4633697"/>
            <a:ext cx="1176659" cy="1772827"/>
            <a:chOff x="4289377" y="1851949"/>
            <a:chExt cx="1284790" cy="1132499"/>
          </a:xfrm>
        </p:grpSpPr>
        <p:cxnSp>
          <p:nvCxnSpPr>
            <p:cNvPr id="64" name="Прямая соединительная линия 63">
              <a:extLst>
                <a:ext uri="{FF2B5EF4-FFF2-40B4-BE49-F238E27FC236}">
                  <a16:creationId xmlns:a16="http://schemas.microsoft.com/office/drawing/2014/main" id="{FE919FCC-0550-489C-8CE1-D1CF1D5D1A9F}"/>
                </a:ext>
              </a:extLst>
            </p:cNvPr>
            <p:cNvCxnSpPr/>
            <p:nvPr/>
          </p:nvCxnSpPr>
          <p:spPr>
            <a:xfrm>
              <a:off x="4289377" y="1851949"/>
              <a:ext cx="509963" cy="0"/>
            </a:xfrm>
            <a:prstGeom prst="line">
              <a:avLst/>
            </a:prstGeom>
            <a:ln>
              <a:solidFill>
                <a:srgbClr val="56221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Прямая соединительная линия 64">
              <a:extLst>
                <a:ext uri="{FF2B5EF4-FFF2-40B4-BE49-F238E27FC236}">
                  <a16:creationId xmlns:a16="http://schemas.microsoft.com/office/drawing/2014/main" id="{D73E1D53-C6A8-483B-B7DA-274DD4417D60}"/>
                </a:ext>
              </a:extLst>
            </p:cNvPr>
            <p:cNvCxnSpPr/>
            <p:nvPr/>
          </p:nvCxnSpPr>
          <p:spPr>
            <a:xfrm>
              <a:off x="4799340" y="1851949"/>
              <a:ext cx="774827" cy="1132499"/>
            </a:xfrm>
            <a:prstGeom prst="line">
              <a:avLst/>
            </a:prstGeom>
            <a:ln>
              <a:solidFill>
                <a:srgbClr val="56221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411111"/>
            <a:ext cx="6737745" cy="452859"/>
          </a:xfrm>
        </p:spPr>
        <p:txBody>
          <a:bodyPr>
            <a:normAutofit fontScale="90000"/>
          </a:bodyPr>
          <a:lstStyle/>
          <a:p>
            <a:pPr lvl="0">
              <a:spcBef>
                <a:spcPts val="0"/>
              </a:spcBef>
            </a:pPr>
            <a:br>
              <a:rPr lang="ru-RU" sz="2800" dirty="0">
                <a:solidFill>
                  <a:srgbClr val="FF0000"/>
                </a:solidFill>
                <a:ea typeface="+mn-ea"/>
                <a:cs typeface="+mn-cs"/>
              </a:rPr>
            </a:br>
            <a:r>
              <a:rPr lang="ru-RU" sz="3100" b="1" dirty="0">
                <a:solidFill>
                  <a:srgbClr val="FF0000"/>
                </a:solidFill>
                <a:latin typeface="+mn-lt"/>
                <a:ea typeface="+mn-ea"/>
                <a:cs typeface="+mn-cs"/>
              </a:rPr>
              <a:t>УСЛУГИ МКК «ФОНД РАЗВИТИЯ БИЗНЕСА»</a:t>
            </a:r>
            <a:br>
              <a:rPr lang="ru-RU" sz="3100" b="1" dirty="0">
                <a:solidFill>
                  <a:srgbClr val="FF0000"/>
                </a:solidFill>
                <a:latin typeface="+mn-lt"/>
                <a:ea typeface="+mn-ea"/>
                <a:cs typeface="+mn-cs"/>
              </a:rPr>
            </a:br>
            <a:endParaRPr lang="ru-RU" sz="3100" b="1" dirty="0">
              <a:latin typeface="+mn-lt"/>
            </a:endParaRPr>
          </a:p>
        </p:txBody>
      </p:sp>
      <p:cxnSp>
        <p:nvCxnSpPr>
          <p:cNvPr id="5" name="Прямая соединительная линия 4"/>
          <p:cNvCxnSpPr/>
          <p:nvPr/>
        </p:nvCxnSpPr>
        <p:spPr>
          <a:xfrm>
            <a:off x="4442341" y="4452948"/>
            <a:ext cx="389203" cy="0"/>
          </a:xfrm>
          <a:prstGeom prst="line">
            <a:avLst/>
          </a:prstGeom>
          <a:ln>
            <a:solidFill>
              <a:srgbClr val="56221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Прямая соединительная линия 5"/>
          <p:cNvCxnSpPr/>
          <p:nvPr/>
        </p:nvCxnSpPr>
        <p:spPr>
          <a:xfrm flipV="1">
            <a:off x="3407461" y="5149982"/>
            <a:ext cx="1424083" cy="117953"/>
          </a:xfrm>
          <a:prstGeom prst="line">
            <a:avLst/>
          </a:prstGeom>
          <a:ln>
            <a:solidFill>
              <a:srgbClr val="56221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Прямая соединительная линия 6"/>
          <p:cNvCxnSpPr/>
          <p:nvPr/>
        </p:nvCxnSpPr>
        <p:spPr>
          <a:xfrm>
            <a:off x="7467261" y="5138459"/>
            <a:ext cx="387392" cy="0"/>
          </a:xfrm>
          <a:prstGeom prst="line">
            <a:avLst/>
          </a:prstGeom>
          <a:ln>
            <a:solidFill>
              <a:srgbClr val="56221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Группа 14"/>
          <p:cNvGrpSpPr>
            <a:grpSpLocks/>
          </p:cNvGrpSpPr>
          <p:nvPr/>
        </p:nvGrpSpPr>
        <p:grpSpPr bwMode="auto">
          <a:xfrm>
            <a:off x="4069433" y="2361664"/>
            <a:ext cx="1562241" cy="1948713"/>
            <a:chOff x="4289377" y="1851949"/>
            <a:chExt cx="1284790" cy="1132499"/>
          </a:xfrm>
        </p:grpSpPr>
        <p:cxnSp>
          <p:nvCxnSpPr>
            <p:cNvPr id="9" name="Прямая соединительная линия 8"/>
            <p:cNvCxnSpPr/>
            <p:nvPr/>
          </p:nvCxnSpPr>
          <p:spPr>
            <a:xfrm>
              <a:off x="4289377" y="1851949"/>
              <a:ext cx="509963" cy="0"/>
            </a:xfrm>
            <a:prstGeom prst="line">
              <a:avLst/>
            </a:prstGeom>
            <a:ln>
              <a:solidFill>
                <a:srgbClr val="56221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Прямая соединительная линия 9"/>
            <p:cNvCxnSpPr/>
            <p:nvPr/>
          </p:nvCxnSpPr>
          <p:spPr>
            <a:xfrm>
              <a:off x="4799340" y="1851949"/>
              <a:ext cx="774827" cy="1132499"/>
            </a:xfrm>
            <a:prstGeom prst="line">
              <a:avLst/>
            </a:prstGeom>
            <a:ln>
              <a:solidFill>
                <a:srgbClr val="56221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" name="Группа 15"/>
          <p:cNvGrpSpPr>
            <a:grpSpLocks/>
          </p:cNvGrpSpPr>
          <p:nvPr/>
        </p:nvGrpSpPr>
        <p:grpSpPr bwMode="auto">
          <a:xfrm>
            <a:off x="4482703" y="3443213"/>
            <a:ext cx="1040891" cy="1003785"/>
            <a:chOff x="4289377" y="1851949"/>
            <a:chExt cx="1284790" cy="1132499"/>
          </a:xfrm>
        </p:grpSpPr>
        <p:cxnSp>
          <p:nvCxnSpPr>
            <p:cNvPr id="12" name="Прямая соединительная линия 11"/>
            <p:cNvCxnSpPr/>
            <p:nvPr/>
          </p:nvCxnSpPr>
          <p:spPr>
            <a:xfrm>
              <a:off x="4289377" y="1851949"/>
              <a:ext cx="509447" cy="0"/>
            </a:xfrm>
            <a:prstGeom prst="line">
              <a:avLst/>
            </a:prstGeom>
            <a:ln>
              <a:solidFill>
                <a:srgbClr val="56221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Прямая соединительная линия 12"/>
            <p:cNvCxnSpPr/>
            <p:nvPr/>
          </p:nvCxnSpPr>
          <p:spPr>
            <a:xfrm>
              <a:off x="4798824" y="1851949"/>
              <a:ext cx="775343" cy="1132499"/>
            </a:xfrm>
            <a:prstGeom prst="line">
              <a:avLst/>
            </a:prstGeom>
            <a:ln>
              <a:solidFill>
                <a:srgbClr val="56221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4" name="Группа 22"/>
          <p:cNvGrpSpPr>
            <a:grpSpLocks/>
          </p:cNvGrpSpPr>
          <p:nvPr/>
        </p:nvGrpSpPr>
        <p:grpSpPr bwMode="auto">
          <a:xfrm flipH="1">
            <a:off x="6683426" y="2482821"/>
            <a:ext cx="1140455" cy="1827552"/>
            <a:chOff x="4289377" y="1851949"/>
            <a:chExt cx="1284790" cy="1132499"/>
          </a:xfrm>
        </p:grpSpPr>
        <p:cxnSp>
          <p:nvCxnSpPr>
            <p:cNvPr id="15" name="Прямая соединительная линия 14"/>
            <p:cNvCxnSpPr/>
            <p:nvPr/>
          </p:nvCxnSpPr>
          <p:spPr>
            <a:xfrm>
              <a:off x="4289377" y="1851949"/>
              <a:ext cx="509837" cy="0"/>
            </a:xfrm>
            <a:prstGeom prst="line">
              <a:avLst/>
            </a:prstGeom>
            <a:ln>
              <a:solidFill>
                <a:srgbClr val="56221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Прямая соединительная линия 15"/>
            <p:cNvCxnSpPr/>
            <p:nvPr/>
          </p:nvCxnSpPr>
          <p:spPr>
            <a:xfrm>
              <a:off x="4799214" y="1851949"/>
              <a:ext cx="774953" cy="1132499"/>
            </a:xfrm>
            <a:prstGeom prst="line">
              <a:avLst/>
            </a:prstGeom>
            <a:ln>
              <a:solidFill>
                <a:srgbClr val="56221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7" name="Прямоугольник 16"/>
          <p:cNvSpPr/>
          <p:nvPr/>
        </p:nvSpPr>
        <p:spPr>
          <a:xfrm>
            <a:off x="5332222" y="4223964"/>
            <a:ext cx="2265377" cy="1443031"/>
          </a:xfrm>
          <a:prstGeom prst="rect">
            <a:avLst/>
          </a:prstGeom>
          <a:solidFill>
            <a:srgbClr val="F2ECD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0155" tIns="40078" rIns="80155" bIns="40078" anchor="ctr">
            <a:normAutofit/>
          </a:bodyPr>
          <a:lstStyle/>
          <a:p>
            <a:pPr algn="ctr" defTabSz="400777">
              <a:defRPr/>
            </a:pPr>
            <a:endParaRPr lang="ru-RU" sz="1200">
              <a:solidFill>
                <a:prstClr val="white"/>
              </a:solidFill>
            </a:endParaRPr>
          </a:p>
        </p:txBody>
      </p:sp>
      <p:grpSp>
        <p:nvGrpSpPr>
          <p:cNvPr id="18" name="Группа 21"/>
          <p:cNvGrpSpPr>
            <a:grpSpLocks/>
          </p:cNvGrpSpPr>
          <p:nvPr/>
        </p:nvGrpSpPr>
        <p:grpSpPr bwMode="auto">
          <a:xfrm>
            <a:off x="217532" y="2047254"/>
            <a:ext cx="3467104" cy="846637"/>
            <a:chOff x="962671" y="1615893"/>
            <a:chExt cx="4901292" cy="1064275"/>
          </a:xfrm>
        </p:grpSpPr>
        <p:grpSp>
          <p:nvGrpSpPr>
            <p:cNvPr id="19" name="Группа 8"/>
            <p:cNvGrpSpPr>
              <a:grpSpLocks/>
            </p:cNvGrpSpPr>
            <p:nvPr/>
          </p:nvGrpSpPr>
          <p:grpSpPr bwMode="auto">
            <a:xfrm>
              <a:off x="962671" y="1615893"/>
              <a:ext cx="4901292" cy="1064275"/>
              <a:chOff x="1022018" y="3341054"/>
              <a:chExt cx="4901292" cy="782508"/>
            </a:xfrm>
          </p:grpSpPr>
          <p:sp>
            <p:nvSpPr>
              <p:cNvPr id="21" name="Прямоугольник 20"/>
              <p:cNvSpPr/>
              <p:nvPr/>
            </p:nvSpPr>
            <p:spPr>
              <a:xfrm>
                <a:off x="1024764" y="3341054"/>
                <a:ext cx="4898546" cy="772018"/>
              </a:xfrm>
              <a:prstGeom prst="rect">
                <a:avLst/>
              </a:prstGeom>
              <a:solidFill>
                <a:srgbClr val="F2ECD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400777">
                  <a:defRPr/>
                </a:pPr>
                <a:endParaRPr lang="ru-RU" sz="1400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22" name="Прямоугольник 21"/>
              <p:cNvSpPr/>
              <p:nvPr/>
            </p:nvSpPr>
            <p:spPr>
              <a:xfrm>
                <a:off x="1030438" y="3350213"/>
                <a:ext cx="419686" cy="773349"/>
              </a:xfrm>
              <a:prstGeom prst="rect">
                <a:avLst/>
              </a:prstGeom>
              <a:solidFill>
                <a:srgbClr val="ED533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400777">
                  <a:defRPr/>
                </a:pPr>
                <a:endParaRPr lang="ru-RU" sz="1400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23" name="TextBox 12"/>
              <p:cNvSpPr txBox="1">
                <a:spLocks noChangeArrowheads="1"/>
              </p:cNvSpPr>
              <p:nvPr/>
            </p:nvSpPr>
            <p:spPr bwMode="auto">
              <a:xfrm>
                <a:off x="1022018" y="3547707"/>
                <a:ext cx="330251" cy="37824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defTabSz="400777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US" sz="1200" dirty="0">
                    <a:solidFill>
                      <a:srgbClr val="F7F2E5"/>
                    </a:solidFill>
                    <a:latin typeface="Arial Black" pitchFamily="34" charset="0"/>
                    <a:cs typeface="Arial" charset="0"/>
                  </a:rPr>
                  <a:t>1</a:t>
                </a:r>
                <a:endParaRPr lang="ru-RU" sz="1200" dirty="0">
                  <a:solidFill>
                    <a:srgbClr val="F7F2E5"/>
                  </a:solidFill>
                  <a:latin typeface="Arial Black" pitchFamily="34" charset="0"/>
                  <a:cs typeface="Arial" charset="0"/>
                </a:endParaRPr>
              </a:p>
            </p:txBody>
          </p:sp>
        </p:grpSp>
        <p:sp>
          <p:nvSpPr>
            <p:cNvPr id="20" name="Прямоугольник 50"/>
            <p:cNvSpPr>
              <a:spLocks noChangeArrowheads="1"/>
            </p:cNvSpPr>
            <p:nvPr/>
          </p:nvSpPr>
          <p:spPr bwMode="auto">
            <a:xfrm>
              <a:off x="1423697" y="1947451"/>
              <a:ext cx="4253398" cy="38689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anchor="ctr">
              <a:spAutoFit/>
            </a:bodyPr>
            <a:lstStyle/>
            <a:p>
              <a:pPr algn="ctr" defTabSz="400777" fontAlgn="base">
                <a:spcBef>
                  <a:spcPct val="0"/>
                </a:spcBef>
                <a:spcAft>
                  <a:spcPts val="460"/>
                </a:spcAft>
              </a:pPr>
              <a:r>
                <a:rPr lang="ru-RU" sz="1400" b="1" dirty="0">
                  <a:solidFill>
                    <a:srgbClr val="562212"/>
                  </a:solidFill>
                  <a:latin typeface="Arial" charset="0"/>
                  <a:cs typeface="Arial" charset="0"/>
                </a:rPr>
                <a:t>КОНСУЛЬТАЦИОННЫЕ</a:t>
              </a:r>
            </a:p>
          </p:txBody>
        </p:sp>
      </p:grpSp>
      <p:grpSp>
        <p:nvGrpSpPr>
          <p:cNvPr id="24" name="Группа 20"/>
          <p:cNvGrpSpPr>
            <a:grpSpLocks/>
          </p:cNvGrpSpPr>
          <p:nvPr/>
        </p:nvGrpSpPr>
        <p:grpSpPr bwMode="auto">
          <a:xfrm>
            <a:off x="219776" y="3032971"/>
            <a:ext cx="3459215" cy="826647"/>
            <a:chOff x="945308" y="2488694"/>
            <a:chExt cx="3459191" cy="1037826"/>
          </a:xfrm>
        </p:grpSpPr>
        <p:grpSp>
          <p:nvGrpSpPr>
            <p:cNvPr id="25" name="Группа 51"/>
            <p:cNvGrpSpPr>
              <a:grpSpLocks/>
            </p:cNvGrpSpPr>
            <p:nvPr/>
          </p:nvGrpSpPr>
          <p:grpSpPr bwMode="auto">
            <a:xfrm>
              <a:off x="945308" y="2488694"/>
              <a:ext cx="3459191" cy="1037826"/>
              <a:chOff x="1004655" y="3341056"/>
              <a:chExt cx="3459191" cy="763062"/>
            </a:xfrm>
          </p:grpSpPr>
          <p:sp>
            <p:nvSpPr>
              <p:cNvPr id="27" name="Прямоугольник 26"/>
              <p:cNvSpPr/>
              <p:nvPr/>
            </p:nvSpPr>
            <p:spPr>
              <a:xfrm>
                <a:off x="1014816" y="3341056"/>
                <a:ext cx="3449030" cy="763062"/>
              </a:xfrm>
              <a:prstGeom prst="rect">
                <a:avLst/>
              </a:prstGeom>
              <a:solidFill>
                <a:srgbClr val="F2ECD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400777">
                  <a:defRPr/>
                </a:pPr>
                <a:endParaRPr lang="ru-RU" sz="1400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28" name="Прямоугольник 27"/>
              <p:cNvSpPr/>
              <p:nvPr/>
            </p:nvSpPr>
            <p:spPr>
              <a:xfrm>
                <a:off x="1006119" y="3341056"/>
                <a:ext cx="291447" cy="759073"/>
              </a:xfrm>
              <a:prstGeom prst="rect">
                <a:avLst/>
              </a:prstGeom>
              <a:solidFill>
                <a:srgbClr val="ED533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400777">
                  <a:defRPr/>
                </a:pPr>
                <a:endParaRPr lang="ru-RU" sz="1400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29" name="TextBox 54"/>
              <p:cNvSpPr txBox="1">
                <a:spLocks noChangeArrowheads="1"/>
              </p:cNvSpPr>
              <p:nvPr/>
            </p:nvSpPr>
            <p:spPr bwMode="auto">
              <a:xfrm>
                <a:off x="1004655" y="3562238"/>
                <a:ext cx="399763" cy="31883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defTabSz="400777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ru-RU" sz="1200" dirty="0">
                    <a:solidFill>
                      <a:srgbClr val="F7F2E5"/>
                    </a:solidFill>
                    <a:latin typeface="Arial Black" pitchFamily="34" charset="0"/>
                    <a:cs typeface="Arial" charset="0"/>
                  </a:rPr>
                  <a:t>2</a:t>
                </a:r>
              </a:p>
            </p:txBody>
          </p:sp>
        </p:grpSp>
        <p:sp>
          <p:nvSpPr>
            <p:cNvPr id="26" name="Прямоугольник 55"/>
            <p:cNvSpPr>
              <a:spLocks noChangeArrowheads="1"/>
            </p:cNvSpPr>
            <p:nvPr/>
          </p:nvSpPr>
          <p:spPr bwMode="auto">
            <a:xfrm>
              <a:off x="1232563" y="2814405"/>
              <a:ext cx="3044511" cy="38640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anchor="ctr">
              <a:spAutoFit/>
            </a:bodyPr>
            <a:lstStyle/>
            <a:p>
              <a:pPr algn="ctr" defTabSz="400777" fontAlgn="base">
                <a:spcBef>
                  <a:spcPct val="0"/>
                </a:spcBef>
                <a:spcAft>
                  <a:spcPts val="460"/>
                </a:spcAft>
              </a:pPr>
              <a:r>
                <a:rPr lang="ru-RU" sz="1400" b="1" dirty="0">
                  <a:solidFill>
                    <a:srgbClr val="562212"/>
                  </a:solidFill>
                  <a:latin typeface="Arial" charset="0"/>
                  <a:cs typeface="Arial" charset="0"/>
                </a:rPr>
                <a:t>ФИНАНСОВЫЕ</a:t>
              </a:r>
            </a:p>
          </p:txBody>
        </p:sp>
      </p:grpSp>
      <p:grpSp>
        <p:nvGrpSpPr>
          <p:cNvPr id="30" name="Группа 7"/>
          <p:cNvGrpSpPr>
            <a:grpSpLocks/>
          </p:cNvGrpSpPr>
          <p:nvPr/>
        </p:nvGrpSpPr>
        <p:grpSpPr bwMode="auto">
          <a:xfrm>
            <a:off x="219474" y="4023881"/>
            <a:ext cx="3343899" cy="816936"/>
            <a:chOff x="860610" y="3473083"/>
            <a:chExt cx="3429144" cy="1026041"/>
          </a:xfrm>
        </p:grpSpPr>
        <p:grpSp>
          <p:nvGrpSpPr>
            <p:cNvPr id="31" name="Группа 56"/>
            <p:cNvGrpSpPr>
              <a:grpSpLocks/>
            </p:cNvGrpSpPr>
            <p:nvPr/>
          </p:nvGrpSpPr>
          <p:grpSpPr bwMode="auto">
            <a:xfrm>
              <a:off x="860610" y="3473083"/>
              <a:ext cx="3429144" cy="1026041"/>
              <a:chOff x="919957" y="3365740"/>
              <a:chExt cx="3429144" cy="754396"/>
            </a:xfrm>
          </p:grpSpPr>
          <p:sp>
            <p:nvSpPr>
              <p:cNvPr id="33" name="Прямоугольник 32"/>
              <p:cNvSpPr/>
              <p:nvPr/>
            </p:nvSpPr>
            <p:spPr>
              <a:xfrm>
                <a:off x="930685" y="3371399"/>
                <a:ext cx="3418416" cy="748737"/>
              </a:xfrm>
              <a:prstGeom prst="rect">
                <a:avLst/>
              </a:prstGeom>
              <a:solidFill>
                <a:srgbClr val="F2ECD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400777">
                  <a:defRPr/>
                </a:pPr>
                <a:endParaRPr lang="ru-RU" sz="1400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34" name="Прямоугольник 33"/>
              <p:cNvSpPr/>
              <p:nvPr/>
            </p:nvSpPr>
            <p:spPr>
              <a:xfrm>
                <a:off x="938804" y="3365740"/>
                <a:ext cx="294588" cy="747407"/>
              </a:xfrm>
              <a:prstGeom prst="rect">
                <a:avLst/>
              </a:prstGeom>
              <a:solidFill>
                <a:srgbClr val="ED533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400777">
                  <a:defRPr/>
                </a:pPr>
                <a:endParaRPr lang="ru-RU" sz="1400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35" name="TextBox 60"/>
              <p:cNvSpPr txBox="1">
                <a:spLocks noChangeArrowheads="1"/>
              </p:cNvSpPr>
              <p:nvPr/>
            </p:nvSpPr>
            <p:spPr bwMode="auto">
              <a:xfrm>
                <a:off x="919957" y="3580024"/>
                <a:ext cx="439741" cy="31883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defTabSz="400777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ru-RU" sz="1200" dirty="0">
                    <a:solidFill>
                      <a:srgbClr val="F7F2E5"/>
                    </a:solidFill>
                    <a:latin typeface="Arial Black" pitchFamily="34" charset="0"/>
                    <a:cs typeface="Arial" charset="0"/>
                  </a:rPr>
                  <a:t>3</a:t>
                </a:r>
              </a:p>
            </p:txBody>
          </p:sp>
        </p:grpSp>
        <p:sp>
          <p:nvSpPr>
            <p:cNvPr id="32" name="Прямоугольник 61"/>
            <p:cNvSpPr>
              <a:spLocks noChangeArrowheads="1"/>
            </p:cNvSpPr>
            <p:nvPr/>
          </p:nvSpPr>
          <p:spPr bwMode="auto">
            <a:xfrm>
              <a:off x="1169175" y="3796670"/>
              <a:ext cx="3118801" cy="3865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anchor="ctr">
              <a:spAutoFit/>
            </a:bodyPr>
            <a:lstStyle/>
            <a:p>
              <a:pPr algn="ctr" defTabSz="400777" fontAlgn="base">
                <a:spcBef>
                  <a:spcPct val="0"/>
                </a:spcBef>
                <a:spcAft>
                  <a:spcPts val="460"/>
                </a:spcAft>
              </a:pPr>
              <a:r>
                <a:rPr lang="ru-RU" sz="1400" b="1" dirty="0">
                  <a:solidFill>
                    <a:srgbClr val="562212"/>
                  </a:solidFill>
                  <a:latin typeface="Arial" charset="0"/>
                  <a:cs typeface="Arial" charset="0"/>
                </a:rPr>
                <a:t>ИМУЩЕСТВЕННЫЕ</a:t>
              </a:r>
            </a:p>
          </p:txBody>
        </p:sp>
      </p:grpSp>
      <p:grpSp>
        <p:nvGrpSpPr>
          <p:cNvPr id="36" name="Группа 5"/>
          <p:cNvGrpSpPr>
            <a:grpSpLocks/>
          </p:cNvGrpSpPr>
          <p:nvPr/>
        </p:nvGrpSpPr>
        <p:grpSpPr bwMode="auto">
          <a:xfrm>
            <a:off x="216478" y="4972326"/>
            <a:ext cx="3511254" cy="899447"/>
            <a:chOff x="899610" y="5319853"/>
            <a:chExt cx="3511791" cy="781745"/>
          </a:xfrm>
        </p:grpSpPr>
        <p:grpSp>
          <p:nvGrpSpPr>
            <p:cNvPr id="37" name="Группа 67"/>
            <p:cNvGrpSpPr>
              <a:grpSpLocks/>
            </p:cNvGrpSpPr>
            <p:nvPr/>
          </p:nvGrpSpPr>
          <p:grpSpPr bwMode="auto">
            <a:xfrm>
              <a:off x="899610" y="5319853"/>
              <a:ext cx="3511791" cy="781745"/>
              <a:chOff x="952056" y="3336218"/>
              <a:chExt cx="3511791" cy="574779"/>
            </a:xfrm>
          </p:grpSpPr>
          <p:sp>
            <p:nvSpPr>
              <p:cNvPr id="39" name="Прямоугольник 38"/>
              <p:cNvSpPr/>
              <p:nvPr/>
            </p:nvSpPr>
            <p:spPr>
              <a:xfrm>
                <a:off x="955055" y="3341054"/>
                <a:ext cx="3508792" cy="569943"/>
              </a:xfrm>
              <a:prstGeom prst="rect">
                <a:avLst/>
              </a:prstGeom>
              <a:solidFill>
                <a:srgbClr val="F2ECD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400777">
                  <a:defRPr/>
                </a:pPr>
                <a:endParaRPr lang="ru-RU" sz="1400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40" name="Прямоугольник 39"/>
              <p:cNvSpPr/>
              <p:nvPr/>
            </p:nvSpPr>
            <p:spPr>
              <a:xfrm>
                <a:off x="965519" y="3336218"/>
                <a:ext cx="277136" cy="566221"/>
              </a:xfrm>
              <a:prstGeom prst="rect">
                <a:avLst/>
              </a:prstGeom>
              <a:solidFill>
                <a:srgbClr val="ED533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400777">
                  <a:defRPr/>
                </a:pPr>
                <a:endParaRPr lang="ru-RU" sz="1400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41" name="TextBox 70"/>
              <p:cNvSpPr txBox="1">
                <a:spLocks noChangeArrowheads="1"/>
              </p:cNvSpPr>
              <p:nvPr/>
            </p:nvSpPr>
            <p:spPr bwMode="auto">
              <a:xfrm>
                <a:off x="952056" y="3466606"/>
                <a:ext cx="482699" cy="31883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defTabSz="400777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ru-RU" sz="1200" dirty="0">
                    <a:solidFill>
                      <a:srgbClr val="F7F2E5"/>
                    </a:solidFill>
                    <a:latin typeface="Arial Black" pitchFamily="34" charset="0"/>
                    <a:cs typeface="Arial" charset="0"/>
                  </a:rPr>
                  <a:t>4</a:t>
                </a:r>
              </a:p>
            </p:txBody>
          </p:sp>
        </p:grpSp>
        <p:sp>
          <p:nvSpPr>
            <p:cNvPr id="38" name="Прямоугольник 71"/>
            <p:cNvSpPr>
              <a:spLocks noChangeArrowheads="1"/>
            </p:cNvSpPr>
            <p:nvPr/>
          </p:nvSpPr>
          <p:spPr bwMode="auto">
            <a:xfrm>
              <a:off x="1190208" y="5580266"/>
              <a:ext cx="3065068" cy="26750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anchor="ctr">
              <a:spAutoFit/>
            </a:bodyPr>
            <a:lstStyle/>
            <a:p>
              <a:pPr algn="ctr" defTabSz="400777" fontAlgn="base">
                <a:spcBef>
                  <a:spcPct val="0"/>
                </a:spcBef>
                <a:spcAft>
                  <a:spcPts val="460"/>
                </a:spcAft>
              </a:pPr>
              <a:r>
                <a:rPr lang="ru-RU" sz="1400" b="1" dirty="0">
                  <a:solidFill>
                    <a:srgbClr val="562212"/>
                  </a:solidFill>
                  <a:latin typeface="Arial" charset="0"/>
                  <a:cs typeface="Arial" charset="0"/>
                </a:rPr>
                <a:t>ИНФОРМАЦИОННЫЕ</a:t>
              </a:r>
            </a:p>
          </p:txBody>
        </p:sp>
      </p:grpSp>
      <p:grpSp>
        <p:nvGrpSpPr>
          <p:cNvPr id="42" name="Группа 1"/>
          <p:cNvGrpSpPr>
            <a:grpSpLocks/>
          </p:cNvGrpSpPr>
          <p:nvPr/>
        </p:nvGrpSpPr>
        <p:grpSpPr bwMode="auto">
          <a:xfrm>
            <a:off x="7749663" y="2105502"/>
            <a:ext cx="3591526" cy="1567468"/>
            <a:chOff x="7461641" y="1792059"/>
            <a:chExt cx="3590692" cy="689225"/>
          </a:xfrm>
        </p:grpSpPr>
        <p:grpSp>
          <p:nvGrpSpPr>
            <p:cNvPr id="43" name="Группа 72"/>
            <p:cNvGrpSpPr>
              <a:grpSpLocks/>
            </p:cNvGrpSpPr>
            <p:nvPr/>
          </p:nvGrpSpPr>
          <p:grpSpPr bwMode="auto">
            <a:xfrm>
              <a:off x="7461641" y="1792059"/>
              <a:ext cx="3590692" cy="684603"/>
              <a:chOff x="955040" y="3341057"/>
              <a:chExt cx="3590692" cy="503355"/>
            </a:xfrm>
          </p:grpSpPr>
          <p:sp>
            <p:nvSpPr>
              <p:cNvPr id="45" name="Прямоугольник 44"/>
              <p:cNvSpPr/>
              <p:nvPr/>
            </p:nvSpPr>
            <p:spPr>
              <a:xfrm>
                <a:off x="955040" y="3341057"/>
                <a:ext cx="3590692" cy="503355"/>
              </a:xfrm>
              <a:prstGeom prst="rect">
                <a:avLst/>
              </a:prstGeom>
              <a:solidFill>
                <a:srgbClr val="F2ECD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400777">
                  <a:defRPr/>
                </a:pPr>
                <a:endParaRPr lang="ru-RU" sz="1400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46" name="Прямоугольник 45"/>
              <p:cNvSpPr/>
              <p:nvPr/>
            </p:nvSpPr>
            <p:spPr>
              <a:xfrm>
                <a:off x="955040" y="3341057"/>
                <a:ext cx="289572" cy="503355"/>
              </a:xfrm>
              <a:prstGeom prst="rect">
                <a:avLst/>
              </a:prstGeom>
              <a:solidFill>
                <a:srgbClr val="ED533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400777">
                  <a:defRPr/>
                </a:pPr>
                <a:endParaRPr lang="ru-RU" sz="1400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47" name="TextBox 75"/>
              <p:cNvSpPr txBox="1">
                <a:spLocks noChangeArrowheads="1"/>
              </p:cNvSpPr>
              <p:nvPr/>
            </p:nvSpPr>
            <p:spPr bwMode="auto">
              <a:xfrm>
                <a:off x="968460" y="3434982"/>
                <a:ext cx="399764" cy="31883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defTabSz="400777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ru-RU" sz="1200" dirty="0">
                    <a:solidFill>
                      <a:srgbClr val="F7F2E5"/>
                    </a:solidFill>
                    <a:latin typeface="Arial Black" pitchFamily="34" charset="0"/>
                    <a:cs typeface="Arial" charset="0"/>
                  </a:rPr>
                  <a:t>5</a:t>
                </a:r>
              </a:p>
            </p:txBody>
          </p:sp>
        </p:grpSp>
        <p:sp>
          <p:nvSpPr>
            <p:cNvPr id="44" name="Прямоугольник 76"/>
            <p:cNvSpPr>
              <a:spLocks noChangeArrowheads="1"/>
            </p:cNvSpPr>
            <p:nvPr/>
          </p:nvSpPr>
          <p:spPr bwMode="auto">
            <a:xfrm>
              <a:off x="7911184" y="1951237"/>
              <a:ext cx="2691607" cy="53004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>
              <a:spAutoFit/>
            </a:bodyPr>
            <a:lstStyle/>
            <a:p>
              <a:pPr algn="ctr" defTabSz="400777" fontAlgn="base">
                <a:spcBef>
                  <a:spcPct val="0"/>
                </a:spcBef>
                <a:spcAft>
                  <a:spcPts val="460"/>
                </a:spcAft>
              </a:pPr>
              <a:endParaRPr lang="ru-RU" sz="1600" b="1" dirty="0">
                <a:solidFill>
                  <a:srgbClr val="562212"/>
                </a:solidFill>
                <a:latin typeface="Arial" charset="0"/>
                <a:cs typeface="Arial" charset="0"/>
              </a:endParaRPr>
            </a:p>
            <a:p>
              <a:pPr algn="ctr" defTabSz="400777" fontAlgn="base">
                <a:spcBef>
                  <a:spcPct val="0"/>
                </a:spcBef>
                <a:spcAft>
                  <a:spcPts val="460"/>
                </a:spcAft>
              </a:pPr>
              <a:endParaRPr lang="ru-RU" sz="1600" b="1" dirty="0">
                <a:solidFill>
                  <a:srgbClr val="562212"/>
                </a:solidFill>
                <a:latin typeface="Arial" charset="0"/>
                <a:cs typeface="Arial" charset="0"/>
              </a:endParaRPr>
            </a:p>
            <a:p>
              <a:pPr algn="ctr" defTabSz="400777" fontAlgn="base">
                <a:spcBef>
                  <a:spcPct val="0"/>
                </a:spcBef>
                <a:spcAft>
                  <a:spcPts val="460"/>
                </a:spcAft>
              </a:pPr>
              <a:r>
                <a:rPr lang="ru-RU" sz="1600" b="1" dirty="0">
                  <a:solidFill>
                    <a:srgbClr val="562212"/>
                  </a:solidFill>
                  <a:latin typeface="Arial" charset="0"/>
                  <a:cs typeface="Arial" charset="0"/>
                </a:rPr>
                <a:t>ОБУЧАЮЩИЕ ПРОГРАММЫ</a:t>
              </a:r>
            </a:p>
          </p:txBody>
        </p:sp>
      </p:grpSp>
      <p:grpSp>
        <p:nvGrpSpPr>
          <p:cNvPr id="48" name="Группа 95"/>
          <p:cNvGrpSpPr>
            <a:grpSpLocks/>
          </p:cNvGrpSpPr>
          <p:nvPr/>
        </p:nvGrpSpPr>
        <p:grpSpPr bwMode="auto">
          <a:xfrm>
            <a:off x="7745037" y="3910782"/>
            <a:ext cx="3638592" cy="1991595"/>
            <a:chOff x="951839" y="3341058"/>
            <a:chExt cx="3639790" cy="503356"/>
          </a:xfrm>
        </p:grpSpPr>
        <p:sp>
          <p:nvSpPr>
            <p:cNvPr id="49" name="Прямоугольник 48"/>
            <p:cNvSpPr/>
            <p:nvPr/>
          </p:nvSpPr>
          <p:spPr>
            <a:xfrm>
              <a:off x="953649" y="3341058"/>
              <a:ext cx="3637980" cy="503356"/>
            </a:xfrm>
            <a:prstGeom prst="rect">
              <a:avLst/>
            </a:prstGeom>
            <a:solidFill>
              <a:srgbClr val="F2ECD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400777">
                <a:defRPr/>
              </a:pPr>
              <a:endParaRPr lang="ru-RU" sz="1400" dirty="0">
                <a:solidFill>
                  <a:prstClr val="white"/>
                </a:solidFill>
              </a:endParaRPr>
            </a:p>
          </p:txBody>
        </p:sp>
        <p:sp>
          <p:nvSpPr>
            <p:cNvPr id="50" name="Прямоугольник 49"/>
            <p:cNvSpPr/>
            <p:nvPr/>
          </p:nvSpPr>
          <p:spPr>
            <a:xfrm>
              <a:off x="953649" y="3341058"/>
              <a:ext cx="291546" cy="503356"/>
            </a:xfrm>
            <a:prstGeom prst="rect">
              <a:avLst/>
            </a:prstGeom>
            <a:solidFill>
              <a:srgbClr val="ED533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400777">
                <a:defRPr/>
              </a:pPr>
              <a:endParaRPr lang="ru-RU" sz="1400">
                <a:solidFill>
                  <a:prstClr val="white"/>
                </a:solidFill>
              </a:endParaRPr>
            </a:p>
          </p:txBody>
        </p:sp>
        <p:sp>
          <p:nvSpPr>
            <p:cNvPr id="51" name="TextBox 105"/>
            <p:cNvSpPr txBox="1">
              <a:spLocks noChangeArrowheads="1"/>
            </p:cNvSpPr>
            <p:nvPr/>
          </p:nvSpPr>
          <p:spPr bwMode="auto">
            <a:xfrm>
              <a:off x="951839" y="3427982"/>
              <a:ext cx="640395" cy="31883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defTabSz="400777" fontAlgn="base">
                <a:spcBef>
                  <a:spcPct val="0"/>
                </a:spcBef>
                <a:spcAft>
                  <a:spcPct val="0"/>
                </a:spcAft>
              </a:pPr>
              <a:r>
                <a:rPr lang="ru-RU" sz="1200" dirty="0">
                  <a:solidFill>
                    <a:srgbClr val="F7F2E5"/>
                  </a:solidFill>
                  <a:latin typeface="Arial Black" pitchFamily="34" charset="0"/>
                  <a:cs typeface="Arial" charset="0"/>
                </a:rPr>
                <a:t>6</a:t>
              </a:r>
            </a:p>
          </p:txBody>
        </p:sp>
      </p:grpSp>
      <p:sp>
        <p:nvSpPr>
          <p:cNvPr id="52" name="Прямоугольник 106"/>
          <p:cNvSpPr>
            <a:spLocks noChangeArrowheads="1"/>
          </p:cNvSpPr>
          <p:nvPr/>
        </p:nvSpPr>
        <p:spPr bwMode="auto">
          <a:xfrm>
            <a:off x="8266388" y="3921541"/>
            <a:ext cx="2595891" cy="15993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80155" tIns="40078" rIns="80155" bIns="40078" anchor="ctr">
            <a:spAutoFit/>
          </a:bodyPr>
          <a:lstStyle/>
          <a:p>
            <a:pPr algn="ctr" defTabSz="400777" fontAlgn="base">
              <a:spcBef>
                <a:spcPct val="0"/>
              </a:spcBef>
              <a:spcAft>
                <a:spcPts val="460"/>
              </a:spcAft>
            </a:pPr>
            <a:r>
              <a:rPr lang="ru-RU" b="1" dirty="0">
                <a:solidFill>
                  <a:srgbClr val="562212"/>
                </a:solidFill>
                <a:latin typeface="Arial" charset="0"/>
                <a:cs typeface="Arial" charset="0"/>
              </a:rPr>
              <a:t>Центр НХП</a:t>
            </a:r>
          </a:p>
          <a:p>
            <a:pPr algn="ctr" defTabSz="400777" fontAlgn="base">
              <a:spcBef>
                <a:spcPct val="0"/>
              </a:spcBef>
              <a:spcAft>
                <a:spcPts val="460"/>
              </a:spcAft>
            </a:pPr>
            <a:endParaRPr lang="ru-RU" sz="1600" b="1" dirty="0">
              <a:solidFill>
                <a:srgbClr val="562212"/>
              </a:solidFill>
              <a:latin typeface="Arial" charset="0"/>
              <a:cs typeface="Arial" charset="0"/>
            </a:endParaRPr>
          </a:p>
          <a:p>
            <a:pPr algn="ctr" defTabSz="400777" fontAlgn="base">
              <a:spcBef>
                <a:spcPct val="0"/>
              </a:spcBef>
              <a:spcAft>
                <a:spcPts val="460"/>
              </a:spcAft>
            </a:pPr>
            <a:endParaRPr lang="ru-RU" sz="1600" b="1" dirty="0">
              <a:solidFill>
                <a:srgbClr val="562212"/>
              </a:solidFill>
              <a:latin typeface="Arial" charset="0"/>
              <a:cs typeface="Arial" charset="0"/>
            </a:endParaRPr>
          </a:p>
          <a:p>
            <a:pPr algn="ctr" defTabSz="400777" fontAlgn="base">
              <a:spcBef>
                <a:spcPct val="0"/>
              </a:spcBef>
              <a:spcAft>
                <a:spcPts val="460"/>
              </a:spcAft>
            </a:pPr>
            <a:endParaRPr lang="ru-RU" sz="1600" b="1" dirty="0">
              <a:solidFill>
                <a:srgbClr val="562212"/>
              </a:solidFill>
              <a:latin typeface="Arial" charset="0"/>
              <a:cs typeface="Arial" charset="0"/>
            </a:endParaRPr>
          </a:p>
          <a:p>
            <a:pPr algn="ctr" defTabSz="400777" fontAlgn="base">
              <a:spcBef>
                <a:spcPct val="0"/>
              </a:spcBef>
              <a:spcAft>
                <a:spcPts val="460"/>
              </a:spcAft>
            </a:pPr>
            <a:endParaRPr lang="ru-RU" sz="1600" b="1" dirty="0">
              <a:solidFill>
                <a:srgbClr val="562212"/>
              </a:solidFill>
              <a:latin typeface="Arial" charset="0"/>
              <a:cs typeface="Arial" charset="0"/>
            </a:endParaRPr>
          </a:p>
        </p:txBody>
      </p:sp>
      <p:sp>
        <p:nvSpPr>
          <p:cNvPr id="53" name="Прямоугольник 128"/>
          <p:cNvSpPr>
            <a:spLocks noChangeArrowheads="1"/>
          </p:cNvSpPr>
          <p:nvPr/>
        </p:nvSpPr>
        <p:spPr bwMode="auto">
          <a:xfrm>
            <a:off x="5397594" y="3486331"/>
            <a:ext cx="2203004" cy="2554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ctr"/>
            <a:r>
              <a:rPr lang="ru-RU" sz="1400" dirty="0"/>
              <a:t> </a:t>
            </a:r>
          </a:p>
          <a:p>
            <a:pPr algn="ctr"/>
            <a:endParaRPr lang="ru-RU" sz="1400" dirty="0"/>
          </a:p>
          <a:p>
            <a:pPr algn="ctr"/>
            <a:endParaRPr lang="ru-RU" dirty="0">
              <a:solidFill>
                <a:srgbClr val="FF0000"/>
              </a:solidFill>
            </a:endParaRPr>
          </a:p>
          <a:p>
            <a:pPr algn="ctr"/>
            <a:endParaRPr lang="ru-RU" dirty="0">
              <a:solidFill>
                <a:srgbClr val="FF0000"/>
              </a:solidFill>
            </a:endParaRPr>
          </a:p>
          <a:p>
            <a:pPr algn="ctr"/>
            <a:r>
              <a:rPr lang="ru-RU" b="1" dirty="0">
                <a:solidFill>
                  <a:srgbClr val="FF0000"/>
                </a:solidFill>
              </a:rPr>
              <a:t>МКК «ФОНД РАЗВИТИЯ БИЗНЕСА»</a:t>
            </a:r>
          </a:p>
          <a:p>
            <a:pPr algn="ctr"/>
            <a:endParaRPr lang="ru-RU" sz="1400" dirty="0"/>
          </a:p>
          <a:p>
            <a:pPr algn="ctr"/>
            <a:endParaRPr lang="ru-RU" sz="1400" dirty="0"/>
          </a:p>
          <a:p>
            <a:pPr algn="ctr"/>
            <a:endParaRPr lang="ru-RU" sz="1400" dirty="0"/>
          </a:p>
        </p:txBody>
      </p:sp>
      <p:pic>
        <p:nvPicPr>
          <p:cNvPr id="57" name="Picture 6" descr="https://im0-tub-ru.yandex.net/i?id=21eef43d48d173020890b10e99362112&amp;n=13&amp;exp=1"/>
          <p:cNvPicPr>
            <a:picLocks noChangeArrowheads="1"/>
          </p:cNvPicPr>
          <p:nvPr/>
        </p:nvPicPr>
        <p:blipFill rotWithShape="1">
          <a:blip r:embed="rId3" cstate="print"/>
          <a:srcRect l="13184" t="-1081" r="3120" b="1081"/>
          <a:stretch/>
        </p:blipFill>
        <p:spPr bwMode="auto">
          <a:xfrm>
            <a:off x="3571632" y="3003719"/>
            <a:ext cx="1343874" cy="891879"/>
          </a:xfrm>
          <a:prstGeom prst="rect">
            <a:avLst/>
          </a:prstGeom>
          <a:noFill/>
        </p:spPr>
      </p:pic>
      <p:pic>
        <p:nvPicPr>
          <p:cNvPr id="60" name="Picture 6" descr="https://opt-1288883.ssl.1c-bitrix-cdn.ru/upload/iblock/648/predlozhenie.jpg?1587565970270119"/>
          <p:cNvPicPr>
            <a:picLocks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71632" y="3990433"/>
            <a:ext cx="1343874" cy="937538"/>
          </a:xfrm>
          <a:prstGeom prst="rect">
            <a:avLst/>
          </a:prstGeom>
          <a:noFill/>
        </p:spPr>
      </p:pic>
      <p:pic>
        <p:nvPicPr>
          <p:cNvPr id="61" name="Picture 4" descr="http://tulskaya-pravda.ru/upload/iblock/109/109be453a133b00d7c502f4844245412.jpg"/>
          <p:cNvPicPr>
            <a:picLocks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580605" y="4974681"/>
            <a:ext cx="1325929" cy="891879"/>
          </a:xfrm>
          <a:prstGeom prst="rect">
            <a:avLst/>
          </a:prstGeom>
          <a:noFill/>
        </p:spPr>
      </p:pic>
      <p:pic>
        <p:nvPicPr>
          <p:cNvPr id="59" name="Picture 2"/>
          <p:cNvPicPr>
            <a:picLocks noChangeArrowheads="1"/>
          </p:cNvPicPr>
          <p:nvPr/>
        </p:nvPicPr>
        <p:blipFill rotWithShape="1">
          <a:blip r:embed="rId6" cstate="print"/>
          <a:srcRect l="5087" r="6764"/>
          <a:stretch/>
        </p:blipFill>
        <p:spPr bwMode="auto">
          <a:xfrm>
            <a:off x="3561639" y="2036624"/>
            <a:ext cx="1363860" cy="891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>
            <a:extLst>
              <a:ext uri="{FF2B5EF4-FFF2-40B4-BE49-F238E27FC236}">
                <a16:creationId xmlns:a16="http://schemas.microsoft.com/office/drawing/2014/main" id="{D0DB5AF3-338C-4243-9467-FFCCFEB3764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53626" y="2100529"/>
            <a:ext cx="1783601" cy="9324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FDEC989E-1AA0-4A35-A033-F4D0746A7A0B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096"/>
          <a:stretch/>
        </p:blipFill>
        <p:spPr>
          <a:xfrm>
            <a:off x="8276472" y="4267183"/>
            <a:ext cx="2575722" cy="17367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0" name="Рисунок 69" descr="D:\Рабочий стол\Директор\Сайт\2018\Упр_сайтом\2018-10-15_08-38-12.png">
            <a:extLst>
              <a:ext uri="{FF2B5EF4-FFF2-40B4-BE49-F238E27FC236}">
                <a16:creationId xmlns:a16="http://schemas.microsoft.com/office/drawing/2014/main" id="{4706EE72-43F1-4F2A-9F52-47FE0A72DEB6}"/>
              </a:ext>
            </a:extLst>
          </p:cNvPr>
          <p:cNvPicPr/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9011" y="99060"/>
            <a:ext cx="5006340" cy="1076960"/>
          </a:xfrm>
          <a:prstGeom prst="rect">
            <a:avLst/>
          </a:prstGeom>
          <a:solidFill>
            <a:schemeClr val="bg2"/>
          </a:solidFill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48928365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D:\Рабочий стол\Директор\Сайт\2018\Упр_сайтом\2018-10-15_08-38-12.pn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9011" y="99060"/>
            <a:ext cx="5006340" cy="1076960"/>
          </a:xfrm>
          <a:prstGeom prst="rect">
            <a:avLst/>
          </a:prstGeom>
          <a:solidFill>
            <a:schemeClr val="bg2"/>
          </a:solidFill>
          <a:ln>
            <a:noFill/>
          </a:ln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46649" y="389759"/>
            <a:ext cx="6025369" cy="495561"/>
          </a:xfrm>
        </p:spPr>
        <p:txBody>
          <a:bodyPr>
            <a:normAutofit fontScale="90000"/>
          </a:bodyPr>
          <a:lstStyle/>
          <a:p>
            <a:pPr algn="l"/>
            <a:r>
              <a:rPr lang="ru-RU" sz="3200" b="1" dirty="0">
                <a:solidFill>
                  <a:srgbClr val="FF0000"/>
                </a:solidFill>
                <a:latin typeface="+mn-lt"/>
              </a:rPr>
              <a:t>КОНСУЛЬТАЦИОННАЯ ПОДДЕРЖКА</a:t>
            </a:r>
          </a:p>
        </p:txBody>
      </p:sp>
      <p:graphicFrame>
        <p:nvGraphicFramePr>
          <p:cNvPr id="14" name="Диаграмма 13">
            <a:extLst>
              <a:ext uri="{FF2B5EF4-FFF2-40B4-BE49-F238E27FC236}">
                <a16:creationId xmlns:a16="http://schemas.microsoft.com/office/drawing/2014/main" id="{A09F3558-7F22-4C92-8677-1F0B8682506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24443904"/>
              </p:ext>
            </p:extLst>
          </p:nvPr>
        </p:nvGraphicFramePr>
        <p:xfrm>
          <a:off x="2032000" y="1176020"/>
          <a:ext cx="8128000" cy="541866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104239435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46649" y="363126"/>
            <a:ext cx="5715268" cy="548828"/>
          </a:xfrm>
        </p:spPr>
        <p:txBody>
          <a:bodyPr>
            <a:normAutofit/>
          </a:bodyPr>
          <a:lstStyle/>
          <a:p>
            <a:pPr algn="l"/>
            <a:r>
              <a:rPr lang="ru-RU" sz="3200" b="1" dirty="0">
                <a:solidFill>
                  <a:srgbClr val="FF0000"/>
                </a:solidFill>
                <a:latin typeface="+mn-lt"/>
              </a:rPr>
              <a:t>ФИНАНСОВАЯ ПОДДЕРЖКА</a:t>
            </a: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45851419"/>
              </p:ext>
            </p:extLst>
          </p:nvPr>
        </p:nvGraphicFramePr>
        <p:xfrm>
          <a:off x="2305236" y="5467386"/>
          <a:ext cx="7581529" cy="105177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835153">
                  <a:extLst>
                    <a:ext uri="{9D8B030D-6E8A-4147-A177-3AD203B41FA5}">
                      <a16:colId xmlns:a16="http://schemas.microsoft.com/office/drawing/2014/main" val="2946197267"/>
                    </a:ext>
                  </a:extLst>
                </a:gridCol>
                <a:gridCol w="1174250">
                  <a:extLst>
                    <a:ext uri="{9D8B030D-6E8A-4147-A177-3AD203B41FA5}">
                      <a16:colId xmlns:a16="http://schemas.microsoft.com/office/drawing/2014/main" val="3913406224"/>
                    </a:ext>
                  </a:extLst>
                </a:gridCol>
                <a:gridCol w="1286063">
                  <a:extLst>
                    <a:ext uri="{9D8B030D-6E8A-4147-A177-3AD203B41FA5}">
                      <a16:colId xmlns:a16="http://schemas.microsoft.com/office/drawing/2014/main" val="1140986132"/>
                    </a:ext>
                  </a:extLst>
                </a:gridCol>
                <a:gridCol w="1286063">
                  <a:extLst>
                    <a:ext uri="{9D8B030D-6E8A-4147-A177-3AD203B41FA5}">
                      <a16:colId xmlns:a16="http://schemas.microsoft.com/office/drawing/2014/main" val="3896925506"/>
                    </a:ext>
                  </a:extLst>
                </a:gridCol>
              </a:tblGrid>
              <a:tr h="35059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i="0" baseline="0" dirty="0">
                          <a:solidFill>
                            <a:schemeClr val="tx1"/>
                          </a:solidFill>
                          <a:effectLst/>
                        </a:rPr>
                        <a:t>Выданные займы</a:t>
                      </a:r>
                      <a:endParaRPr lang="ru-RU" sz="1400" b="1" i="0" baseline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2021</a:t>
                      </a:r>
                    </a:p>
                  </a:txBody>
                  <a:tcPr marL="68580" marR="68580" marT="0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2022</a:t>
                      </a:r>
                    </a:p>
                  </a:txBody>
                  <a:tcPr marL="68580" marR="68580" marT="0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2023</a:t>
                      </a:r>
                    </a:p>
                  </a:txBody>
                  <a:tcPr marL="68580" marR="68580" marT="0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44295797"/>
                  </a:ext>
                </a:extLst>
              </a:tr>
              <a:tr h="35059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0" baseline="0" dirty="0">
                          <a:solidFill>
                            <a:schemeClr val="tx1"/>
                          </a:solidFill>
                          <a:effectLst/>
                        </a:rPr>
                        <a:t>общая сумма выданных микрозаймов, тыс. руб.</a:t>
                      </a:r>
                      <a:endParaRPr lang="ru-RU" sz="1400" b="0" baseline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baseline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20000</a:t>
                      </a:r>
                    </a:p>
                  </a:txBody>
                  <a:tcPr marL="68580" marR="68580" marT="0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baseline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39600</a:t>
                      </a:r>
                    </a:p>
                  </a:txBody>
                  <a:tcPr marL="68580" marR="68580" marT="0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baseline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32554</a:t>
                      </a:r>
                    </a:p>
                  </a:txBody>
                  <a:tcPr marL="68580" marR="68580" marT="0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84603774"/>
                  </a:ext>
                </a:extLst>
              </a:tr>
              <a:tr h="35059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0" baseline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средняя сумма займа, тыс. руб.</a:t>
                      </a:r>
                    </a:p>
                  </a:txBody>
                  <a:tcPr marL="68580" marR="68580" marT="0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baseline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714</a:t>
                      </a:r>
                    </a:p>
                  </a:txBody>
                  <a:tcPr marL="68580" marR="68580" marT="0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baseline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1015,38</a:t>
                      </a:r>
                    </a:p>
                  </a:txBody>
                  <a:tcPr marL="68580" marR="68580" marT="0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baseline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930,11</a:t>
                      </a:r>
                    </a:p>
                  </a:txBody>
                  <a:tcPr marL="68580" marR="68580" marT="0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11" name="Диаграмма 10"/>
          <p:cNvGraphicFramePr/>
          <p:nvPr>
            <p:extLst>
              <p:ext uri="{D42A27DB-BD31-4B8C-83A1-F6EECF244321}">
                <p14:modId xmlns:p14="http://schemas.microsoft.com/office/powerpoint/2010/main" val="2099943588"/>
              </p:ext>
            </p:extLst>
          </p:nvPr>
        </p:nvGraphicFramePr>
        <p:xfrm>
          <a:off x="2862405" y="1381279"/>
          <a:ext cx="6467190" cy="373625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6" name="Рисунок 5" descr="D:\Рабочий стол\Директор\Сайт\2018\Упр_сайтом\2018-10-15_08-38-12.png">
            <a:extLst>
              <a:ext uri="{FF2B5EF4-FFF2-40B4-BE49-F238E27FC236}">
                <a16:creationId xmlns:a16="http://schemas.microsoft.com/office/drawing/2014/main" id="{36572347-C649-4B07-A518-E6A7276BEB9F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9011" y="99060"/>
            <a:ext cx="5006340" cy="1076960"/>
          </a:xfrm>
          <a:prstGeom prst="rect">
            <a:avLst/>
          </a:prstGeom>
          <a:solidFill>
            <a:schemeClr val="bg2"/>
          </a:solidFill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51175009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04092" y="457841"/>
            <a:ext cx="6025369" cy="629957"/>
          </a:xfrm>
        </p:spPr>
        <p:txBody>
          <a:bodyPr>
            <a:normAutofit/>
          </a:bodyPr>
          <a:lstStyle/>
          <a:p>
            <a:r>
              <a:rPr lang="ru-RU" sz="3200" b="1" dirty="0">
                <a:solidFill>
                  <a:srgbClr val="FF0000"/>
                </a:solidFill>
                <a:latin typeface="+mn-lt"/>
              </a:rPr>
              <a:t>ИМУЩЕСТВЕННАЯ ПОДДЕРЖКА</a:t>
            </a:r>
          </a:p>
        </p:txBody>
      </p:sp>
      <p:pic>
        <p:nvPicPr>
          <p:cNvPr id="4" name="Рисунок 3" descr="D:\Рабочий стол\Директор\Сайт\2018\Упр_сайтом\2018-10-15_08-38-12.pn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9461" y="234340"/>
            <a:ext cx="5006340" cy="1076960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30067575"/>
              </p:ext>
            </p:extLst>
          </p:nvPr>
        </p:nvGraphicFramePr>
        <p:xfrm>
          <a:off x="504092" y="1409701"/>
          <a:ext cx="11392633" cy="117066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1392633">
                  <a:extLst>
                    <a:ext uri="{9D8B030D-6E8A-4147-A177-3AD203B41FA5}">
                      <a16:colId xmlns:a16="http://schemas.microsoft.com/office/drawing/2014/main" val="1926204172"/>
                    </a:ext>
                  </a:extLst>
                </a:gridCol>
              </a:tblGrid>
              <a:tr h="1170661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0" dirty="0">
                          <a:solidFill>
                            <a:schemeClr val="tx1"/>
                          </a:solidFill>
                          <a:effectLst/>
                        </a:rPr>
                        <a:t>Общая площадь Бизнес-инкубатора Фонда — </a:t>
                      </a:r>
                      <a:r>
                        <a:rPr lang="ru-RU" sz="1400" b="1" dirty="0">
                          <a:solidFill>
                            <a:schemeClr val="tx1"/>
                          </a:solidFill>
                          <a:effectLst/>
                        </a:rPr>
                        <a:t>995,8 кв.м. </a:t>
                      </a: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0" dirty="0">
                          <a:solidFill>
                            <a:schemeClr val="tx1"/>
                          </a:solidFill>
                          <a:effectLst/>
                        </a:rPr>
                        <a:t>По состоянию на </a:t>
                      </a:r>
                      <a:r>
                        <a:rPr lang="ru-RU" sz="1200" b="1" dirty="0">
                          <a:solidFill>
                            <a:schemeClr val="tx1"/>
                          </a:solidFill>
                          <a:effectLst/>
                        </a:rPr>
                        <a:t>01.01.24 </a:t>
                      </a:r>
                      <a:r>
                        <a:rPr lang="ru-RU" sz="1200" b="0" dirty="0">
                          <a:solidFill>
                            <a:schemeClr val="tx1"/>
                          </a:solidFill>
                          <a:effectLst/>
                        </a:rPr>
                        <a:t>года в Бизнес-инкубаторе Фонда расположено </a:t>
                      </a:r>
                      <a:r>
                        <a:rPr lang="ru-RU" sz="1200" b="1" dirty="0">
                          <a:solidFill>
                            <a:schemeClr val="tx1"/>
                          </a:solidFill>
                          <a:effectLst/>
                        </a:rPr>
                        <a:t>15 хозяйствующих субъектов, из них </a:t>
                      </a:r>
                      <a:r>
                        <a:rPr lang="ru-RU" sz="1200" b="0" dirty="0">
                          <a:solidFill>
                            <a:schemeClr val="tx1"/>
                          </a:solidFill>
                          <a:effectLst/>
                        </a:rPr>
                        <a:t> 11 субъектов малого и среднего предпринимательства,</a:t>
                      </a: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0" dirty="0">
                          <a:solidFill>
                            <a:schemeClr val="tx1"/>
                          </a:solidFill>
                          <a:effectLst/>
                        </a:rPr>
                        <a:t> 4 самозанятых, которыми создано 20 рабочих мест,</a:t>
                      </a:r>
                      <a:r>
                        <a:rPr lang="ru-RU" sz="1200" b="0" baseline="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ru-RU" sz="1200" b="0" dirty="0">
                          <a:solidFill>
                            <a:schemeClr val="tx1"/>
                          </a:solidFill>
                          <a:effectLst/>
                        </a:rPr>
                        <a:t>которые занимают </a:t>
                      </a:r>
                      <a:r>
                        <a:rPr lang="ru-RU" sz="1400" b="1" dirty="0">
                          <a:solidFill>
                            <a:schemeClr val="tx1"/>
                          </a:solidFill>
                          <a:effectLst/>
                        </a:rPr>
                        <a:t>670,0 кв.м</a:t>
                      </a:r>
                      <a:r>
                        <a:rPr lang="ru-RU" sz="1200" b="0" dirty="0">
                          <a:solidFill>
                            <a:schemeClr val="tx1"/>
                          </a:solidFill>
                          <a:effectLst/>
                        </a:rPr>
                        <a:t>. </a:t>
                      </a: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0" dirty="0">
                          <a:solidFill>
                            <a:schemeClr val="tx1"/>
                          </a:solidFill>
                          <a:effectLst/>
                        </a:rPr>
                        <a:t>В </a:t>
                      </a:r>
                      <a:r>
                        <a:rPr lang="ru-RU" sz="1400" b="1" dirty="0">
                          <a:solidFill>
                            <a:schemeClr val="tx1"/>
                          </a:solidFill>
                          <a:effectLst/>
                        </a:rPr>
                        <a:t>2023</a:t>
                      </a:r>
                      <a:r>
                        <a:rPr lang="ru-RU" sz="1200" b="0" dirty="0">
                          <a:solidFill>
                            <a:schemeClr val="tx1"/>
                          </a:solidFill>
                          <a:effectLst/>
                        </a:rPr>
                        <a:t> году </a:t>
                      </a:r>
                      <a:r>
                        <a:rPr kumimoji="0" lang="ru-RU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подано </a:t>
                      </a:r>
                      <a:r>
                        <a:rPr kumimoji="0" lang="ru-RU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r>
                        <a:rPr kumimoji="0" lang="ru-RU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заявки на размещение в Бизнес-инкубаторе,</a:t>
                      </a:r>
                      <a:r>
                        <a:rPr lang="ru-RU" sz="1200" b="0" dirty="0">
                          <a:solidFill>
                            <a:schemeClr val="tx1"/>
                          </a:solidFill>
                          <a:effectLst/>
                        </a:rPr>
                        <a:t> проведено </a:t>
                      </a:r>
                      <a:r>
                        <a:rPr lang="ru-RU" sz="1400" b="1" dirty="0">
                          <a:solidFill>
                            <a:schemeClr val="tx1"/>
                          </a:solidFill>
                          <a:effectLst/>
                        </a:rPr>
                        <a:t>2 </a:t>
                      </a:r>
                      <a:r>
                        <a:rPr lang="ru-RU" sz="1200" b="0" dirty="0">
                          <a:solidFill>
                            <a:schemeClr val="tx1"/>
                          </a:solidFill>
                          <a:effectLst/>
                        </a:rPr>
                        <a:t>конкурса по отбору претендентов на размещение субъектов малого и среднего предпринимательства в Бизнес-инкубаторе Фонда. По итогам конкурса заключено </a:t>
                      </a:r>
                      <a:r>
                        <a:rPr lang="ru-RU" sz="1400" b="1" dirty="0">
                          <a:solidFill>
                            <a:schemeClr val="tx1"/>
                          </a:solidFill>
                          <a:effectLst/>
                        </a:rPr>
                        <a:t>2</a:t>
                      </a:r>
                      <a:r>
                        <a:rPr lang="ru-RU" sz="1200" b="0" dirty="0">
                          <a:solidFill>
                            <a:schemeClr val="tx1"/>
                          </a:solidFill>
                          <a:effectLst/>
                        </a:rPr>
                        <a:t> договора аренды нежилого помещения. Наполняемость бизнес-инкубатора </a:t>
                      </a:r>
                      <a:r>
                        <a:rPr lang="ru-RU" sz="1400" b="1" dirty="0">
                          <a:solidFill>
                            <a:schemeClr val="tx1"/>
                          </a:solidFill>
                          <a:effectLst/>
                        </a:rPr>
                        <a:t>100%.</a:t>
                      </a:r>
                      <a:endParaRPr lang="ru-RU" sz="14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80575057"/>
                  </a:ext>
                </a:extLst>
              </a:tr>
            </a:tbl>
          </a:graphicData>
        </a:graphic>
      </p:graphicFrame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0154827C-BE62-43A8-94CD-CD16315977C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568"/>
          <a:stretch/>
        </p:blipFill>
        <p:spPr>
          <a:xfrm rot="5400000">
            <a:off x="2942713" y="3411018"/>
            <a:ext cx="3363406" cy="25212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541FCA03-06D2-484B-9A91-73F5E5865E8A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614" y="2989946"/>
            <a:ext cx="2522556" cy="336340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CD870408-C1F3-4F6B-9637-1B3CE1AD112C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48831" y="2989946"/>
            <a:ext cx="2522556" cy="336340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146B3214-8F42-4384-B2D0-78928CA32268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5662" y="2989946"/>
            <a:ext cx="2522555" cy="336340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7806624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Рисунок 1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0128" y="2596004"/>
            <a:ext cx="2741370" cy="2947488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1033848" y="2051006"/>
            <a:ext cx="5875751" cy="461870"/>
          </a:xfrm>
        </p:spPr>
        <p:txBody>
          <a:bodyPr>
            <a:noAutofit/>
          </a:bodyPr>
          <a:lstStyle/>
          <a:p>
            <a:pPr algn="ctr"/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Сайт </a:t>
            </a:r>
            <a:br>
              <a:rPr lang="ru-RU" sz="2400" b="1" dirty="0">
                <a:latin typeface="Times New Roman" pitchFamily="18" charset="0"/>
                <a:cs typeface="Times New Roman" pitchFamily="18" charset="0"/>
              </a:rPr>
            </a:br>
            <a:r>
              <a:rPr lang="en-US" sz="2400" b="1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http://biznesfond.ru </a:t>
            </a:r>
            <a:endParaRPr lang="ru-RU" sz="2400" b="1" dirty="0">
              <a:solidFill>
                <a:srgbClr val="00B0F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13354" y="543591"/>
            <a:ext cx="627370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>
                <a:solidFill>
                  <a:srgbClr val="FF0000"/>
                </a:solidFill>
              </a:rPr>
              <a:t>ИНФОРМАЦИОННАЯ ПОДДЕРЖКА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7914" y="2948398"/>
            <a:ext cx="2978998" cy="2179596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354" y="2863272"/>
            <a:ext cx="3181345" cy="2048106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E747ED73-2C65-45B8-A75E-B6FCFC2D188C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80584" y="2512876"/>
            <a:ext cx="1817759" cy="2969383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FF3712EE-0FA3-4935-AE13-242C195674F0}"/>
              </a:ext>
            </a:extLst>
          </p:cNvPr>
          <p:cNvSpPr txBox="1"/>
          <p:nvPr/>
        </p:nvSpPr>
        <p:spPr>
          <a:xfrm>
            <a:off x="3381863" y="5346900"/>
            <a:ext cx="355110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Сайт </a:t>
            </a:r>
            <a:r>
              <a:rPr lang="en-US" sz="2400" b="1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http://priozersk.813.ru </a:t>
            </a:r>
            <a:endParaRPr lang="ru-RU" sz="2400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136D09FB-DEA1-4415-82A2-07F40A543A76}"/>
              </a:ext>
            </a:extLst>
          </p:cNvPr>
          <p:cNvSpPr txBox="1"/>
          <p:nvPr/>
        </p:nvSpPr>
        <p:spPr>
          <a:xfrm>
            <a:off x="7484891" y="5543492"/>
            <a:ext cx="6609144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Телеграм-канал</a:t>
            </a:r>
          </a:p>
          <a:p>
            <a:pPr algn="ctr"/>
            <a:r>
              <a:rPr lang="en-US" sz="2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t.me/</a:t>
            </a:r>
            <a:r>
              <a:rPr lang="en-US" sz="2400" b="1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priozersk</a:t>
            </a:r>
            <a:r>
              <a:rPr lang="en-US" sz="2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-fond</a:t>
            </a:r>
            <a:endParaRPr lang="ru-RU" sz="2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999C5FB1-3158-404B-8287-08E6F7010234}"/>
              </a:ext>
            </a:extLst>
          </p:cNvPr>
          <p:cNvSpPr txBox="1"/>
          <p:nvPr/>
        </p:nvSpPr>
        <p:spPr>
          <a:xfrm>
            <a:off x="4841903" y="1435787"/>
            <a:ext cx="6609144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Группа ВКонтакте</a:t>
            </a:r>
          </a:p>
          <a:p>
            <a:pPr algn="ctr"/>
            <a:r>
              <a:rPr lang="en-US" sz="2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https://vk.com/priozersk_fond</a:t>
            </a:r>
            <a:endParaRPr lang="ru-RU" sz="2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2" name="Рисунок 11" descr="D:\Рабочий стол\Директор\Сайт\2018\Упр_сайтом\2018-10-15_08-38-12.png">
            <a:extLst>
              <a:ext uri="{FF2B5EF4-FFF2-40B4-BE49-F238E27FC236}">
                <a16:creationId xmlns:a16="http://schemas.microsoft.com/office/drawing/2014/main" id="{39294336-99D6-4C3C-9CAB-8B7BCE386E10}"/>
              </a:ext>
            </a:extLst>
          </p:cNvPr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9461" y="234340"/>
            <a:ext cx="5006340" cy="107696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61769845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46649" y="329158"/>
            <a:ext cx="6028797" cy="604905"/>
          </a:xfrm>
        </p:spPr>
        <p:txBody>
          <a:bodyPr>
            <a:noAutofit/>
          </a:bodyPr>
          <a:lstStyle/>
          <a:p>
            <a:pPr algn="l"/>
            <a:r>
              <a:rPr lang="ru-RU" sz="3200" b="1" dirty="0">
                <a:solidFill>
                  <a:srgbClr val="FF0000"/>
                </a:solidFill>
                <a:latin typeface="+mn-lt"/>
              </a:rPr>
              <a:t>ОБРАЗОВАТЕЛЬНАЯ ПОДДЕРЖКА</a:t>
            </a:r>
          </a:p>
        </p:txBody>
      </p:sp>
      <p:graphicFrame>
        <p:nvGraphicFramePr>
          <p:cNvPr id="7" name="Диаграмма 6">
            <a:extLst>
              <a:ext uri="{FF2B5EF4-FFF2-40B4-BE49-F238E27FC236}">
                <a16:creationId xmlns:a16="http://schemas.microsoft.com/office/drawing/2014/main" id="{AA75F043-12E0-4D0E-94A3-9BCBCFD5A42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998410527"/>
              </p:ext>
            </p:extLst>
          </p:nvPr>
        </p:nvGraphicFramePr>
        <p:xfrm>
          <a:off x="233345" y="1110175"/>
          <a:ext cx="8128000" cy="541866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4" name="Рисунок 3" descr="D:\Рабочий стол\Директор\Сайт\2018\Упр_сайтом\2018-10-15_08-38-12.pn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9011" y="99060"/>
            <a:ext cx="5006340" cy="1076960"/>
          </a:xfrm>
          <a:prstGeom prst="rect">
            <a:avLst/>
          </a:prstGeom>
          <a:solidFill>
            <a:schemeClr val="bg2"/>
          </a:solidFill>
          <a:ln>
            <a:noFill/>
          </a:ln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35FC87E8-9C8C-470B-9DAF-A94C3ED9DE4B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279" b="16808"/>
          <a:stretch/>
        </p:blipFill>
        <p:spPr>
          <a:xfrm>
            <a:off x="8175310" y="2727358"/>
            <a:ext cx="3873364" cy="165335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FA4BD28C-E709-4541-941C-6CEBC7F7782E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39" t="40955" r="3455" b="11347"/>
          <a:stretch/>
        </p:blipFill>
        <p:spPr>
          <a:xfrm>
            <a:off x="8175310" y="1244678"/>
            <a:ext cx="3905132" cy="14826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85BF452C-6109-4682-9CC1-0B29DB7D595B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247"/>
          <a:stretch/>
        </p:blipFill>
        <p:spPr>
          <a:xfrm>
            <a:off x="8175310" y="4267303"/>
            <a:ext cx="3873364" cy="237495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22235948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46649" y="359422"/>
            <a:ext cx="4381059" cy="556236"/>
          </a:xfrm>
        </p:spPr>
        <p:txBody>
          <a:bodyPr>
            <a:noAutofit/>
          </a:bodyPr>
          <a:lstStyle/>
          <a:p>
            <a:pPr algn="l"/>
            <a:r>
              <a:rPr lang="ru-RU" sz="3200" b="1" dirty="0">
                <a:solidFill>
                  <a:srgbClr val="FF0000"/>
                </a:solidFill>
                <a:latin typeface="+mn-lt"/>
              </a:rPr>
              <a:t>ЦЕНТР НХП</a:t>
            </a: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39531609"/>
              </p:ext>
            </p:extLst>
          </p:nvPr>
        </p:nvGraphicFramePr>
        <p:xfrm>
          <a:off x="548597" y="1180188"/>
          <a:ext cx="7181377" cy="182611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526650">
                  <a:extLst>
                    <a:ext uri="{9D8B030D-6E8A-4147-A177-3AD203B41FA5}">
                      <a16:colId xmlns:a16="http://schemas.microsoft.com/office/drawing/2014/main" val="1559845930"/>
                    </a:ext>
                  </a:extLst>
                </a:gridCol>
                <a:gridCol w="816839">
                  <a:extLst>
                    <a:ext uri="{9D8B030D-6E8A-4147-A177-3AD203B41FA5}">
                      <a16:colId xmlns:a16="http://schemas.microsoft.com/office/drawing/2014/main" val="3788213275"/>
                    </a:ext>
                  </a:extLst>
                </a:gridCol>
                <a:gridCol w="816839">
                  <a:extLst>
                    <a:ext uri="{9D8B030D-6E8A-4147-A177-3AD203B41FA5}">
                      <a16:colId xmlns:a16="http://schemas.microsoft.com/office/drawing/2014/main" val="1620071287"/>
                    </a:ext>
                  </a:extLst>
                </a:gridCol>
                <a:gridCol w="1021049">
                  <a:extLst>
                    <a:ext uri="{9D8B030D-6E8A-4147-A177-3AD203B41FA5}">
                      <a16:colId xmlns:a16="http://schemas.microsoft.com/office/drawing/2014/main" val="2189245034"/>
                    </a:ext>
                  </a:extLst>
                </a:gridCol>
              </a:tblGrid>
              <a:tr h="358113">
                <a:tc gridSpan="4">
                  <a:txBody>
                    <a:bodyPr/>
                    <a:lstStyle/>
                    <a:p>
                      <a:pPr algn="ctr" fontAlgn="ctr"/>
                      <a:r>
                        <a:rPr lang="ru-RU" sz="1200" b="1" u="none" strike="noStrike" dirty="0">
                          <a:solidFill>
                            <a:schemeClr val="tx1"/>
                          </a:solidFill>
                          <a:effectLst/>
                        </a:rPr>
                        <a:t>Центр Народных Художественных Промыслов:</a:t>
                      </a:r>
                      <a:endParaRPr lang="ru-RU" sz="1200" b="1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63597649"/>
                  </a:ext>
                </a:extLst>
              </a:tr>
              <a:tr h="358113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ru-RU" sz="11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2021</a:t>
                      </a:r>
                    </a:p>
                  </a:txBody>
                  <a:tcPr marL="9525" marR="9525" marT="9525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/>
                        <a:t>2022</a:t>
                      </a:r>
                    </a:p>
                  </a:txBody>
                  <a:tcPr marL="9525" marR="9525" marT="9525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/>
                        <a:t>2023</a:t>
                      </a:r>
                    </a:p>
                  </a:txBody>
                  <a:tcPr marL="9525" marR="9525" marT="9525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15665642"/>
                  </a:ext>
                </a:extLst>
              </a:tr>
              <a:tr h="341060">
                <a:tc>
                  <a:txBody>
                    <a:bodyPr/>
                    <a:lstStyle/>
                    <a:p>
                      <a:pPr algn="l" fontAlgn="ctr"/>
                      <a:r>
                        <a:rPr lang="ru-RU" sz="1100" u="none" strike="noStrike" dirty="0">
                          <a:solidFill>
                            <a:schemeClr val="tx1"/>
                          </a:solidFill>
                          <a:effectLst/>
                        </a:rPr>
                        <a:t>Проведение мастер-классов в центре HXП</a:t>
                      </a:r>
                      <a:endParaRPr lang="ru-RU" sz="11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8/83</a:t>
                      </a:r>
                    </a:p>
                  </a:txBody>
                  <a:tcPr marL="9525" marR="9525" marT="9525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/>
                        <a:t>3/11</a:t>
                      </a:r>
                    </a:p>
                  </a:txBody>
                  <a:tcPr marL="9525" marR="9525" marT="9525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/>
                        <a:t>4/46</a:t>
                      </a:r>
                    </a:p>
                  </a:txBody>
                  <a:tcPr marL="9525" marR="9525" marT="9525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75163435"/>
                  </a:ext>
                </a:extLst>
              </a:tr>
              <a:tr h="384412">
                <a:tc>
                  <a:txBody>
                    <a:bodyPr/>
                    <a:lstStyle/>
                    <a:p>
                      <a:pPr algn="l" fontAlgn="ctr"/>
                      <a:r>
                        <a:rPr lang="ru-RU" sz="1100" u="none" strike="noStrike">
                          <a:solidFill>
                            <a:schemeClr val="tx1"/>
                          </a:solidFill>
                          <a:effectLst/>
                        </a:rPr>
                        <a:t>Участие центра НХП в мероприятиях (ярмарки, выставки и др.) </a:t>
                      </a:r>
                      <a:endParaRPr lang="ru-RU" sz="1100" b="0" i="0" u="none" strike="noStrike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7/134</a:t>
                      </a:r>
                    </a:p>
                  </a:txBody>
                  <a:tcPr marL="9525" marR="9525" marT="9525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/>
                        <a:t>14/44</a:t>
                      </a:r>
                    </a:p>
                  </a:txBody>
                  <a:tcPr marL="9525" marR="9525" marT="9525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/>
                        <a:t>7/27</a:t>
                      </a:r>
                    </a:p>
                  </a:txBody>
                  <a:tcPr marL="9525" marR="9525" marT="9525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46381743"/>
                  </a:ext>
                </a:extLst>
              </a:tr>
              <a:tr h="384412">
                <a:tc>
                  <a:txBody>
                    <a:bodyPr/>
                    <a:lstStyle/>
                    <a:p>
                      <a:pPr algn="l" fontAlgn="ctr"/>
                      <a:r>
                        <a:rPr lang="ru-RU" sz="1100" u="none" strike="noStrike" dirty="0">
                          <a:solidFill>
                            <a:schemeClr val="tx1"/>
                          </a:solidFill>
                          <a:effectLst/>
                        </a:rPr>
                        <a:t>в т.ч. выездные (Бокситогорск, Волхов, Сосновый Бор, Санкт-Петербург, Гатчина)</a:t>
                      </a:r>
                      <a:endParaRPr lang="ru-RU" sz="11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4/6</a:t>
                      </a:r>
                    </a:p>
                  </a:txBody>
                  <a:tcPr marL="9525" marR="9525" marT="9525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/>
                        <a:t>7/10</a:t>
                      </a:r>
                    </a:p>
                  </a:txBody>
                  <a:tcPr marL="9525" marR="9525" marT="9525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/>
                        <a:t>3/3</a:t>
                      </a:r>
                    </a:p>
                  </a:txBody>
                  <a:tcPr marL="9525" marR="9525" marT="9525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02429681"/>
                  </a:ext>
                </a:extLst>
              </a:tr>
            </a:tbl>
          </a:graphicData>
        </a:graphic>
      </p:graphicFrame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F5C03F5F-D3E6-451D-AC0C-F6C4CA767F9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21229" y="1158445"/>
            <a:ext cx="4015376" cy="30115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BD8B7624-E651-4DFF-A426-9F6CFE288939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31"/>
          <a:stretch/>
        </p:blipFill>
        <p:spPr>
          <a:xfrm>
            <a:off x="7821229" y="3572287"/>
            <a:ext cx="4026096" cy="322711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FAC047E5-604C-4586-A3DB-AFFF19DED8D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60781" y="3104511"/>
            <a:ext cx="2771168" cy="369489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2F50A6F4-5FAC-48E3-A57F-D791540E011B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139" y="3224466"/>
            <a:ext cx="4606642" cy="345498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Рисунок 9" descr="D:\Рабочий стол\Директор\Сайт\2018\Упр_сайтом\2018-10-15_08-38-12.png">
            <a:extLst>
              <a:ext uri="{FF2B5EF4-FFF2-40B4-BE49-F238E27FC236}">
                <a16:creationId xmlns:a16="http://schemas.microsoft.com/office/drawing/2014/main" id="{773F2FE7-BC81-4807-BAA4-FC7B45671205}"/>
              </a:ext>
            </a:extLst>
          </p:cNvPr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9011" y="99060"/>
            <a:ext cx="5006340" cy="1076960"/>
          </a:xfrm>
          <a:prstGeom prst="rect">
            <a:avLst/>
          </a:prstGeom>
          <a:solidFill>
            <a:schemeClr val="bg2"/>
          </a:solidFill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52217529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33611" y="1682903"/>
            <a:ext cx="11924778" cy="3492194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ru-RU" dirty="0"/>
              <a:t>Микрокредитная компания «Фонд развития и поддержки малого, среднего бизнеса муниципального образования Приозерский муниципальный район» </a:t>
            </a:r>
          </a:p>
          <a:p>
            <a:pPr marL="0" indent="0" algn="ctr">
              <a:buNone/>
            </a:pPr>
            <a:endParaRPr lang="ru-RU" b="1" dirty="0"/>
          </a:p>
          <a:p>
            <a:pPr marL="0" indent="0" algn="ctr" eaLnBrk="0" fontAlgn="base" hangingPunct="0">
              <a:buNone/>
            </a:pPr>
            <a:r>
              <a:rPr lang="ru-RU" b="1" dirty="0"/>
              <a:t>г. Приозерск, ул. Ленина д. 36 </a:t>
            </a:r>
            <a:endParaRPr lang="ru-RU" dirty="0"/>
          </a:p>
          <a:p>
            <a:pPr marL="0" indent="0" algn="ctr" eaLnBrk="0" fontAlgn="base" hangingPunct="0">
              <a:buNone/>
            </a:pPr>
            <a:r>
              <a:rPr lang="ru-RU" b="1" dirty="0"/>
              <a:t>тел. 8 (81379) 31-862,  8-921-778-62-13</a:t>
            </a:r>
            <a:endParaRPr lang="ru-RU" dirty="0"/>
          </a:p>
          <a:p>
            <a:pPr marL="0" indent="0" eaLnBrk="0" fontAlgn="base" hangingPunct="0">
              <a:buNone/>
            </a:pPr>
            <a:r>
              <a:rPr lang="ru-RU" b="1" dirty="0"/>
              <a:t> </a:t>
            </a:r>
            <a:endParaRPr lang="ru-RU" dirty="0"/>
          </a:p>
          <a:p>
            <a:pPr marL="0" indent="0" algn="ctr" eaLnBrk="0" fontAlgn="base" hangingPunct="0">
              <a:buNone/>
            </a:pPr>
            <a:r>
              <a:rPr lang="ru-RU" sz="4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СПАСИБО ЗА ВНИМАНИЕ!</a:t>
            </a:r>
            <a:endParaRPr lang="en-US" sz="44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D:\Рабочий стол\Директор\Сайт\2018\Упр_сайтом\2018-10-15_08-38-12.pn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9461" y="234340"/>
            <a:ext cx="5006340" cy="107696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22739261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33611" y="1513476"/>
            <a:ext cx="11924778" cy="3492194"/>
          </a:xfrm>
        </p:spPr>
        <p:txBody>
          <a:bodyPr>
            <a:normAutofit/>
          </a:bodyPr>
          <a:lstStyle/>
          <a:p>
            <a:pPr marL="0" indent="0" algn="ctr" eaLnBrk="0" fontAlgn="base" hangingPunct="0">
              <a:buNone/>
            </a:pPr>
            <a:r>
              <a:rPr lang="ru-RU" sz="5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МЫ В СОЦИАЛЬНЫХ СЕТЯХ:</a:t>
            </a:r>
          </a:p>
          <a:p>
            <a:pPr marL="0" indent="0" algn="ctr" eaLnBrk="0" fontAlgn="base" hangingPunct="0">
              <a:buNone/>
            </a:pPr>
            <a:endParaRPr lang="en-US" sz="44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D:\Рабочий стол\Директор\Сайт\2018\Упр_сайтом\2018-10-15_08-38-12.pn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9461" y="234340"/>
            <a:ext cx="5006340" cy="107696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D8609DE-40D8-4404-959C-3FAD10E8412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43280" y="3598427"/>
            <a:ext cx="1771650" cy="1771650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B670CD73-BE61-41C3-9C2C-66C81B6F489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381" y="3612483"/>
            <a:ext cx="1771651" cy="1785939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B1C4B4BD-B65B-442F-8D69-74177592F1B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3250" y="3607722"/>
            <a:ext cx="1752600" cy="1790700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E9723788-2630-49F0-B4E9-7DDBFD4A3C7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9758" y="3607722"/>
            <a:ext cx="1752600" cy="1790700"/>
          </a:xfrm>
          <a:prstGeom prst="rect">
            <a:avLst/>
          </a:prstGeom>
        </p:spPr>
      </p:pic>
      <p:sp>
        <p:nvSpPr>
          <p:cNvPr id="12" name="Заголовок 1">
            <a:extLst>
              <a:ext uri="{FF2B5EF4-FFF2-40B4-BE49-F238E27FC236}">
                <a16:creationId xmlns:a16="http://schemas.microsoft.com/office/drawing/2014/main" id="{DC906088-3740-42A5-9A6F-E846042497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198007" y="5677609"/>
            <a:ext cx="3140425" cy="461870"/>
          </a:xfrm>
        </p:spPr>
        <p:txBody>
          <a:bodyPr>
            <a:noAutofit/>
          </a:bodyPr>
          <a:lstStyle/>
          <a:p>
            <a:pPr algn="ctr"/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Сайт </a:t>
            </a:r>
            <a:br>
              <a:rPr lang="ru-RU" sz="2400" b="1" dirty="0">
                <a:latin typeface="Times New Roman" pitchFamily="18" charset="0"/>
                <a:cs typeface="Times New Roman" pitchFamily="18" charset="0"/>
              </a:rPr>
            </a:br>
            <a:r>
              <a:rPr lang="en-US" sz="2400" b="1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http://biznesfond.ru </a:t>
            </a:r>
            <a:endParaRPr lang="ru-RU" sz="2400" b="1" dirty="0">
              <a:solidFill>
                <a:srgbClr val="00B0F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927FCE62-2A7F-4C1B-B50A-3F4E8A56380C}"/>
              </a:ext>
            </a:extLst>
          </p:cNvPr>
          <p:cNvSpPr txBox="1"/>
          <p:nvPr/>
        </p:nvSpPr>
        <p:spPr>
          <a:xfrm>
            <a:off x="2654000" y="2647285"/>
            <a:ext cx="355110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Сайт </a:t>
            </a:r>
            <a:r>
              <a:rPr lang="en-US" sz="2400" b="1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http://priozersk.813.ru </a:t>
            </a:r>
            <a:endParaRPr lang="ru-RU" sz="2400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5E92C5E-CAB2-43BB-A680-7AAEE037B7EC}"/>
              </a:ext>
            </a:extLst>
          </p:cNvPr>
          <p:cNvSpPr txBox="1"/>
          <p:nvPr/>
        </p:nvSpPr>
        <p:spPr>
          <a:xfrm>
            <a:off x="7224533" y="2643008"/>
            <a:ext cx="6609144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Телеграм-канал</a:t>
            </a:r>
          </a:p>
          <a:p>
            <a:pPr algn="ctr"/>
            <a:r>
              <a:rPr lang="en-US" sz="2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t.me/</a:t>
            </a:r>
            <a:r>
              <a:rPr lang="en-US" sz="2400" b="1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priozersk</a:t>
            </a:r>
            <a:r>
              <a:rPr lang="en-US" sz="2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-fond</a:t>
            </a:r>
            <a:endParaRPr lang="ru-RU" sz="2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167DB50A-3E96-41BB-831E-CA775E212B41}"/>
              </a:ext>
            </a:extLst>
          </p:cNvPr>
          <p:cNvSpPr txBox="1"/>
          <p:nvPr/>
        </p:nvSpPr>
        <p:spPr>
          <a:xfrm>
            <a:off x="5551324" y="5546947"/>
            <a:ext cx="4309467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Группа ВКонтакте</a:t>
            </a:r>
          </a:p>
          <a:p>
            <a:pPr algn="ctr"/>
            <a:r>
              <a:rPr lang="en-US" sz="2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https://vk.com/priozersk_fond</a:t>
            </a:r>
            <a:endParaRPr lang="ru-RU" sz="2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00658877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10601</TotalTime>
  <Words>398</Words>
  <Application>Microsoft Office PowerPoint</Application>
  <PresentationFormat>Широкоэкранный</PresentationFormat>
  <Paragraphs>104</Paragraphs>
  <Slides>12</Slides>
  <Notes>7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9" baseType="lpstr">
      <vt:lpstr>Arial</vt:lpstr>
      <vt:lpstr>Arial Black</vt:lpstr>
      <vt:lpstr>Calibri</vt:lpstr>
      <vt:lpstr>Calibri Light</vt:lpstr>
      <vt:lpstr>Gill Sans MT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 УСЛУГИ МКК «ФОНД РАЗВИТИЯ БИЗНЕСА» </vt:lpstr>
      <vt:lpstr>КОНСУЛЬТАЦИОННАЯ ПОДДЕРЖКА</vt:lpstr>
      <vt:lpstr>ФИНАНСОВАЯ ПОДДЕРЖКА</vt:lpstr>
      <vt:lpstr>ИМУЩЕСТВЕННАЯ ПОДДЕРЖКА</vt:lpstr>
      <vt:lpstr>Сайт  http://biznesfond.ru </vt:lpstr>
      <vt:lpstr>ОБРАЗОВАТЕЛЬНАЯ ПОДДЕРЖКА</vt:lpstr>
      <vt:lpstr>ЦЕНТР НХП</vt:lpstr>
      <vt:lpstr>Презентация PowerPoint</vt:lpstr>
      <vt:lpstr>Сайт  http://biznesfond.ru </vt:lpstr>
    </vt:vector>
  </TitlesOfParts>
  <Company>HP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Elena</dc:creator>
  <cp:lastModifiedBy>Екатерина Ерохина</cp:lastModifiedBy>
  <cp:revision>130</cp:revision>
  <dcterms:created xsi:type="dcterms:W3CDTF">2021-02-25T08:05:49Z</dcterms:created>
  <dcterms:modified xsi:type="dcterms:W3CDTF">2024-01-24T11:30:46Z</dcterms:modified>
</cp:coreProperties>
</file>